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134805744" r:id="rId4"/>
    <p:sldId id="2134805745" r:id="rId5"/>
    <p:sldId id="2134805746" r:id="rId6"/>
    <p:sldId id="2134805747" r:id="rId7"/>
    <p:sldId id="2134805748" r:id="rId8"/>
    <p:sldId id="2134805749" r:id="rId9"/>
    <p:sldId id="2134805750" r:id="rId10"/>
    <p:sldId id="2134805751" r:id="rId11"/>
    <p:sldId id="2134805752" r:id="rId12"/>
    <p:sldId id="2134805753" r:id="rId13"/>
    <p:sldId id="2134805754" r:id="rId14"/>
    <p:sldId id="2134805755" r:id="rId15"/>
    <p:sldId id="2134805756" r:id="rId16"/>
    <p:sldId id="2134805757" r:id="rId17"/>
    <p:sldId id="2134805758" r:id="rId18"/>
    <p:sldId id="2134805759" r:id="rId19"/>
    <p:sldId id="2134805760" r:id="rId20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han Sonkaya" initials="ES" lastIdx="1" clrIdx="0">
    <p:extLst>
      <p:ext uri="{19B8F6BF-5375-455C-9EA6-DF929625EA0E}">
        <p15:presenceInfo xmlns:p15="http://schemas.microsoft.com/office/powerpoint/2012/main" userId="551539931b6e71c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65C1"/>
    <a:srgbClr val="B78AD6"/>
    <a:srgbClr val="7299DF"/>
    <a:srgbClr val="DA66C1"/>
    <a:srgbClr val="B88AD6"/>
    <a:srgbClr val="6C9ADF"/>
    <a:srgbClr val="DA67C2"/>
    <a:srgbClr val="C583D2"/>
    <a:srgbClr val="9295DC"/>
    <a:srgbClr val="DC50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Orta Stil 2 - Vurgu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Orta Stil 2 - Vurgu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/>
    <p:restoredTop sz="94694"/>
  </p:normalViewPr>
  <p:slideViewPr>
    <p:cSldViewPr snapToGrid="0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0BA1A-355F-4054-9927-BFE42F127127}" type="datetimeFigureOut">
              <a:rPr lang="tr-TR" smtClean="0"/>
              <a:t>18.05.2024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BEB98-11A9-4F54-B525-E794A453DA9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1519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2E6BF-4A4F-81F2-7192-8648CFEAE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F9325-D861-B116-A992-422069B8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87C52-F604-BD4C-B23B-F3B728C7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5E352-F587-F704-716F-A445F476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A1FEE-8F10-85B7-9E0B-3EA882A8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06021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1A5A-14D8-2F93-AA2D-514C0FDC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3CE9F-08F2-6B46-9172-33EB43C0B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6A8C8-A9D3-B31B-2ED1-E43D497DB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78B07-C750-B407-86EA-D1F50E759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2ECE6-F33A-581A-35A6-B804E212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7562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8AE36-16B5-D4A7-78D9-A39C3ADC41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D676B-D4FF-078E-A364-1B0786FBBE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9C138-F218-FC75-56D1-DAE854CA4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4309C-E52A-984D-09B9-A21B084FC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A3099-0B47-136F-FBC1-2A1F6550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738875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B2601-4AB2-FB4D-661D-38530D20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D58F-9073-13AD-BF0D-7CB442C48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42C49-595F-10CC-4B25-48144122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1B6DB-396E-D90F-D31F-E7B086B0F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FC0AF-FD2A-1D60-E0CE-8E5BCA11D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7310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71E6-F232-6851-BD8C-26BEECA7C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F81AE-FAB7-7A38-F54E-77845222B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F7361-16C7-D312-AE89-815BD7C81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6C466-28D4-F21C-4C24-2D62F7C31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4D90B-B391-A19D-3202-78D2F35E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39132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8190-1619-4680-B8FE-5BD7D45C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6A98F-2CCE-B781-2B54-F301C1556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A0963-4C87-52B1-B718-489368665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7ADBD-49A4-8C90-0463-E2CD8DCC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8FC3B-F72C-6A0B-92BA-287412DDF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D3520-D669-3F85-CF8A-D6C95D1A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5782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CC312-992B-C2E8-1E44-C1D65EFF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37FA5-F1D1-2CEB-CF4D-1116E373A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D4C69-CEFA-B47D-A053-FAEAEEFCF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49AC7-688B-32DC-8B08-38ACF5AC76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25E813-735E-48E4-345D-116077545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8476D-DE49-CD9D-E616-C67BC4E0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8EC751-4AD3-81D9-E224-53EA947C3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F0D238-BE1C-465D-0D2C-6F259569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65124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9E62D-E920-D510-1A98-05045F03B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5B000-5D3A-5742-A0D9-8F989C17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28A69-5A90-CF66-D283-B9F39BC3D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B7FAB-B89B-85AA-4B3A-D92DBF24E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2602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26873-0257-892D-B616-3008F9E0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B79515-EF83-A163-ED4D-4A7B7C79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402F4-37FE-0FE1-4FF1-E86BE851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511814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A9C0-2D3D-654D-5CA2-2727F295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71FA-84F9-F757-8859-5C824834E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91990-850C-A31F-4ED3-34A3F91DB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5AAB8-FC4E-5382-7789-3A1EE26BF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234B-3564-E00C-65C8-0F6048EEF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14F29-41AF-5546-1CDC-362B6DEC4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782349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7F1E-E254-A3E7-2600-B96770FC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B19AB1-21A4-356E-8E5C-C6FB38890B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EEB1A-7172-3F85-5BDA-C0E2E42A5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E50D5-D65C-9AE3-B933-412AD5E2B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8E704-9CD7-C30C-CBA7-3B331ECFA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6D6513-1297-7BC2-65F0-AA5DA882B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124069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CFBA2-E09F-8C76-D861-C803012F0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35F673-238E-B092-2797-D066CBA6B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F9C24-4786-361B-1342-C07D9B052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B6BAF-C701-9D47-BA25-8F64FF3EF4C0}" type="datetimeFigureOut">
              <a:rPr lang="en-TR" smtClean="0"/>
              <a:t>5/18/24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81DD9-022F-44A9-1F49-D81ADEC53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E8166-E6F7-08EA-B378-C6413EA37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79711-B515-3F49-A3E9-BCB06FB590C6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841877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sv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kkımızda">
            <a:extLst>
              <a:ext uri="{FF2B5EF4-FFF2-40B4-BE49-F238E27FC236}">
                <a16:creationId xmlns:a16="http://schemas.microsoft.com/office/drawing/2014/main" id="{95A68695-826E-8A37-3A94-AE0E543BC9A5}"/>
              </a:ext>
            </a:extLst>
          </p:cNvPr>
          <p:cNvSpPr txBox="1"/>
          <p:nvPr/>
        </p:nvSpPr>
        <p:spPr>
          <a:xfrm>
            <a:off x="3274805" y="2783943"/>
            <a:ext cx="564239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rIns="22860">
            <a:spAutoFit/>
          </a:bodyPr>
          <a:lstStyle>
            <a:lvl1pPr>
              <a:defRPr sz="3300" spc="-154">
                <a:solidFill>
                  <a:srgbClr val="EC314A"/>
                </a:solidFill>
                <a:latin typeface="GilmerBold"/>
                <a:ea typeface="GilmerBold"/>
                <a:cs typeface="GilmerBold"/>
                <a:sym typeface="GilmerBold"/>
              </a:defRPr>
            </a:lvl1pPr>
          </a:lstStyle>
          <a:p>
            <a:pPr algn="ctr" defTabSz="228600" hangingPunct="0"/>
            <a:r>
              <a:rPr lang="en-US" b="1" kern="0" spc="-77" dirty="0">
                <a:solidFill>
                  <a:schemeClr val="tx1"/>
                </a:solidFill>
                <a:latin typeface="Outfit SemiBold" pitchFamily="2" charset="0"/>
                <a:ea typeface="Tahoma" panose="020B0604030504040204" pitchFamily="34" charset="0"/>
                <a:cs typeface="Arial" panose="020B0604020202020204" pitchFamily="34" charset="0"/>
              </a:rPr>
              <a:t>Successful Applications of Domain Driven Design in Java</a:t>
            </a:r>
          </a:p>
        </p:txBody>
      </p:sp>
    </p:spTree>
    <p:extLst>
      <p:ext uri="{BB962C8B-B14F-4D97-AF65-F5344CB8AC3E}">
        <p14:creationId xmlns:p14="http://schemas.microsoft.com/office/powerpoint/2010/main" val="2818954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: Köşeleri Yuvarlatılmış 12">
            <a:extLst>
              <a:ext uri="{FF2B5EF4-FFF2-40B4-BE49-F238E27FC236}">
                <a16:creationId xmlns:a16="http://schemas.microsoft.com/office/drawing/2014/main" id="{0290C60A-4F05-DCF7-2E03-C134E97A4E23}"/>
              </a:ext>
            </a:extLst>
          </p:cNvPr>
          <p:cNvSpPr/>
          <p:nvPr/>
        </p:nvSpPr>
        <p:spPr>
          <a:xfrm>
            <a:off x="3569454" y="1390650"/>
            <a:ext cx="5026543" cy="497131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>
                  <a:lumMod val="40000"/>
                  <a:lumOff val="60000"/>
                </a:schemeClr>
              </a:gs>
              <a:gs pos="100000">
                <a:schemeClr val="accent5">
                  <a:lumMod val="40000"/>
                  <a:lumOff val="60000"/>
                  <a:alpha val="25000"/>
                </a:schemeClr>
              </a:gs>
            </a:gsLst>
            <a:lin ang="2100000" scaled="0"/>
          </a:gradFill>
          <a:ln w="25400">
            <a:gradFill>
              <a:gsLst>
                <a:gs pos="0">
                  <a:srgbClr val="9AA9D8"/>
                </a:gs>
                <a:gs pos="100000">
                  <a:srgbClr val="9F76B6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10B8006-6DD3-3E4D-FA03-CDE33353C067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4.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Tactical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Design –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Aggregate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Root</a:t>
            </a:r>
            <a:endParaRPr lang="tr-TR" sz="2800" dirty="0">
              <a:latin typeface="Outfit SemiBold" pitchFamily="2" charset="0"/>
            </a:endParaRPr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FB9A77AE-FC17-9856-D7C2-41345ABAA127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5070417" y="1773780"/>
            <a:ext cx="1073208" cy="710732"/>
          </a:xfrm>
          <a:prstGeom prst="line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Düz Bağlayıcı 6">
            <a:extLst>
              <a:ext uri="{FF2B5EF4-FFF2-40B4-BE49-F238E27FC236}">
                <a16:creationId xmlns:a16="http://schemas.microsoft.com/office/drawing/2014/main" id="{1E358888-7A0E-2171-F01E-AD4FD73DE7DA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6143625" y="1773780"/>
            <a:ext cx="1021591" cy="710732"/>
          </a:xfrm>
          <a:prstGeom prst="line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ikdörtgen: Köşeleri Yuvarlatılmış 13">
            <a:extLst>
              <a:ext uri="{FF2B5EF4-FFF2-40B4-BE49-F238E27FC236}">
                <a16:creationId xmlns:a16="http://schemas.microsoft.com/office/drawing/2014/main" id="{71A221D1-DB2F-5C1E-97B1-8B2246C00822}"/>
              </a:ext>
            </a:extLst>
          </p:cNvPr>
          <p:cNvSpPr/>
          <p:nvPr/>
        </p:nvSpPr>
        <p:spPr>
          <a:xfrm>
            <a:off x="5351019" y="1134092"/>
            <a:ext cx="1585212" cy="63968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9D2E9"/>
              </a:gs>
              <a:gs pos="0">
                <a:srgbClr val="F2F4FC">
                  <a:lumMod val="96000"/>
                </a:srgbClr>
              </a:gs>
            </a:gsLst>
            <a:lin ang="2100000" scaled="0"/>
          </a:gradFill>
          <a:ln w="19050">
            <a:gradFill>
              <a:gsLst>
                <a:gs pos="64359">
                  <a:srgbClr val="9D89C3"/>
                </a:gs>
                <a:gs pos="90000">
                  <a:srgbClr val="9F76B6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624492"/>
                </a:solidFill>
                <a:latin typeface="Outfit SemiBold" pitchFamily="2" charset="0"/>
              </a:rPr>
              <a:t>Shipment</a:t>
            </a:r>
            <a:endParaRPr lang="tr-TR" dirty="0">
              <a:solidFill>
                <a:srgbClr val="624492"/>
              </a:solidFill>
              <a:latin typeface="Outfit SemiBold" pitchFamily="2" charset="0"/>
            </a:endParaRPr>
          </a:p>
        </p:txBody>
      </p:sp>
      <p:sp>
        <p:nvSpPr>
          <p:cNvPr id="9" name="Dikdörtgen: Köşeleri Yuvarlatılmış 15">
            <a:extLst>
              <a:ext uri="{FF2B5EF4-FFF2-40B4-BE49-F238E27FC236}">
                <a16:creationId xmlns:a16="http://schemas.microsoft.com/office/drawing/2014/main" id="{0F4D17B9-FBE3-3B7D-30C1-D20FB9EF4A5D}"/>
              </a:ext>
            </a:extLst>
          </p:cNvPr>
          <p:cNvSpPr/>
          <p:nvPr/>
        </p:nvSpPr>
        <p:spPr>
          <a:xfrm>
            <a:off x="6372610" y="2484512"/>
            <a:ext cx="1585212" cy="63968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9D2E9"/>
              </a:gs>
              <a:gs pos="0">
                <a:srgbClr val="F2F4FC">
                  <a:lumMod val="96000"/>
                </a:srgbClr>
              </a:gs>
            </a:gsLst>
            <a:lin ang="2100000" scaled="0"/>
          </a:gradFill>
          <a:ln w="19050">
            <a:gradFill>
              <a:gsLst>
                <a:gs pos="64359">
                  <a:srgbClr val="9D89C3"/>
                </a:gs>
                <a:gs pos="90000">
                  <a:srgbClr val="9F76B6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624492"/>
                </a:solidFill>
                <a:latin typeface="Outfit SemiBold" pitchFamily="2" charset="0"/>
              </a:rPr>
              <a:t>Receiver</a:t>
            </a:r>
            <a:endParaRPr lang="tr-TR" dirty="0">
              <a:solidFill>
                <a:srgbClr val="624492"/>
              </a:solidFill>
              <a:latin typeface="Outfit SemiBold" pitchFamily="2" charset="0"/>
            </a:endParaRPr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1DB70463-D93F-94B8-BF42-C76B89E3570C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5070417" y="3124200"/>
            <a:ext cx="105529" cy="2023306"/>
          </a:xfrm>
          <a:prstGeom prst="line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Düz Bağlayıcı 10">
            <a:extLst>
              <a:ext uri="{FF2B5EF4-FFF2-40B4-BE49-F238E27FC236}">
                <a16:creationId xmlns:a16="http://schemas.microsoft.com/office/drawing/2014/main" id="{A6205871-BBAF-9F1A-9E08-04BE180ADC73}"/>
              </a:ext>
            </a:extLst>
          </p:cNvPr>
          <p:cNvCxnSpPr>
            <a:stCxn id="25" idx="2"/>
            <a:endCxn id="13" idx="0"/>
          </p:cNvCxnSpPr>
          <p:nvPr/>
        </p:nvCxnSpPr>
        <p:spPr>
          <a:xfrm flipH="1">
            <a:off x="5175946" y="4488405"/>
            <a:ext cx="967679" cy="659101"/>
          </a:xfrm>
          <a:prstGeom prst="line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kdörtgen: Köşeleri Yuvarlatılmış 14">
            <a:extLst>
              <a:ext uri="{FF2B5EF4-FFF2-40B4-BE49-F238E27FC236}">
                <a16:creationId xmlns:a16="http://schemas.microsoft.com/office/drawing/2014/main" id="{07E344AC-85A5-F466-BE33-DD86A9E228E9}"/>
              </a:ext>
            </a:extLst>
          </p:cNvPr>
          <p:cNvSpPr/>
          <p:nvPr/>
        </p:nvSpPr>
        <p:spPr>
          <a:xfrm>
            <a:off x="4277811" y="2484512"/>
            <a:ext cx="1585212" cy="63968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9D2E9"/>
              </a:gs>
              <a:gs pos="0">
                <a:srgbClr val="F2F4FC">
                  <a:lumMod val="96000"/>
                </a:srgbClr>
              </a:gs>
            </a:gsLst>
            <a:lin ang="2100000" scaled="0"/>
          </a:gradFill>
          <a:ln w="19050">
            <a:gradFill>
              <a:gsLst>
                <a:gs pos="64359">
                  <a:srgbClr val="9D89C3"/>
                </a:gs>
                <a:gs pos="90000">
                  <a:srgbClr val="9F76B6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624492"/>
                </a:solidFill>
                <a:latin typeface="Outfit SemiBold" pitchFamily="2" charset="0"/>
              </a:rPr>
              <a:t>Sender</a:t>
            </a:r>
            <a:endParaRPr lang="tr-TR" dirty="0">
              <a:solidFill>
                <a:srgbClr val="624492"/>
              </a:solidFill>
              <a:latin typeface="Outfit SemiBold" pitchFamily="2" charset="0"/>
            </a:endParaRPr>
          </a:p>
        </p:txBody>
      </p:sp>
      <p:sp>
        <p:nvSpPr>
          <p:cNvPr id="13" name="Dikdörtgen: Köşeleri Yuvarlatılmış 17">
            <a:extLst>
              <a:ext uri="{FF2B5EF4-FFF2-40B4-BE49-F238E27FC236}">
                <a16:creationId xmlns:a16="http://schemas.microsoft.com/office/drawing/2014/main" id="{440131CE-2419-C4A2-D379-EFFC6C49256E}"/>
              </a:ext>
            </a:extLst>
          </p:cNvPr>
          <p:cNvSpPr/>
          <p:nvPr/>
        </p:nvSpPr>
        <p:spPr>
          <a:xfrm>
            <a:off x="4383340" y="5147506"/>
            <a:ext cx="1585212" cy="63968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9D2E9"/>
              </a:gs>
              <a:gs pos="0">
                <a:srgbClr val="F2F4FC">
                  <a:lumMod val="96000"/>
                </a:srgbClr>
              </a:gs>
            </a:gsLst>
            <a:lin ang="2100000" scaled="0"/>
          </a:gradFill>
          <a:ln w="19050">
            <a:gradFill>
              <a:gsLst>
                <a:gs pos="64359">
                  <a:srgbClr val="9D89C3"/>
                </a:gs>
                <a:gs pos="90000">
                  <a:srgbClr val="9F76B6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624492"/>
                </a:solidFill>
                <a:latin typeface="Outfit SemiBold" pitchFamily="2" charset="0"/>
              </a:rPr>
              <a:t>Items</a:t>
            </a:r>
            <a:endParaRPr lang="tr-TR" dirty="0">
              <a:solidFill>
                <a:srgbClr val="624492"/>
              </a:solidFill>
              <a:latin typeface="Outfit SemiBold" pitchFamily="2" charset="0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B8083F21-E824-FA73-7A42-5748E0D1E040}"/>
              </a:ext>
            </a:extLst>
          </p:cNvPr>
          <p:cNvSpPr txBox="1"/>
          <p:nvPr/>
        </p:nvSpPr>
        <p:spPr>
          <a:xfrm>
            <a:off x="5528958" y="1749526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3E473604-759A-155E-6C31-0DBDF8CD3A21}"/>
              </a:ext>
            </a:extLst>
          </p:cNvPr>
          <p:cNvSpPr txBox="1"/>
          <p:nvPr/>
        </p:nvSpPr>
        <p:spPr>
          <a:xfrm>
            <a:off x="4858141" y="2168178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2C7A7D6A-2399-8401-9F5D-7C4A4A77CADB}"/>
              </a:ext>
            </a:extLst>
          </p:cNvPr>
          <p:cNvSpPr txBox="1"/>
          <p:nvPr/>
        </p:nvSpPr>
        <p:spPr>
          <a:xfrm>
            <a:off x="6445075" y="174000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9DBAABAF-9434-DA4E-4356-037A3FBA685B}"/>
              </a:ext>
            </a:extLst>
          </p:cNvPr>
          <p:cNvSpPr txBox="1"/>
          <p:nvPr/>
        </p:nvSpPr>
        <p:spPr>
          <a:xfrm>
            <a:off x="7082555" y="2168178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BB812640-3125-009E-ADDB-081B6F8A8DDB}"/>
              </a:ext>
            </a:extLst>
          </p:cNvPr>
          <p:cNvSpPr txBox="1"/>
          <p:nvPr/>
        </p:nvSpPr>
        <p:spPr>
          <a:xfrm>
            <a:off x="4825493" y="312683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E7895C69-0310-F3E0-EB67-2F3A3181E3FC}"/>
              </a:ext>
            </a:extLst>
          </p:cNvPr>
          <p:cNvSpPr txBox="1"/>
          <p:nvPr/>
        </p:nvSpPr>
        <p:spPr>
          <a:xfrm>
            <a:off x="4814349" y="478189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m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561302BB-78BF-67F5-321B-2F0AFD3BDD54}"/>
              </a:ext>
            </a:extLst>
          </p:cNvPr>
          <p:cNvSpPr txBox="1"/>
          <p:nvPr/>
        </p:nvSpPr>
        <p:spPr>
          <a:xfrm>
            <a:off x="5458277" y="4781895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m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9D09ECDE-DFD4-B62B-377F-4BB2EF05C914}"/>
              </a:ext>
            </a:extLst>
          </p:cNvPr>
          <p:cNvSpPr txBox="1"/>
          <p:nvPr/>
        </p:nvSpPr>
        <p:spPr>
          <a:xfrm>
            <a:off x="6051697" y="445398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cxnSp>
        <p:nvCxnSpPr>
          <p:cNvPr id="22" name="Düz Bağlayıcı 21">
            <a:extLst>
              <a:ext uri="{FF2B5EF4-FFF2-40B4-BE49-F238E27FC236}">
                <a16:creationId xmlns:a16="http://schemas.microsoft.com/office/drawing/2014/main" id="{1495361A-AA49-24C9-D145-9EA1F5A96C8D}"/>
              </a:ext>
            </a:extLst>
          </p:cNvPr>
          <p:cNvCxnSpPr>
            <a:cxnSpLocks/>
            <a:stCxn id="8" idx="2"/>
            <a:endCxn id="25" idx="0"/>
          </p:cNvCxnSpPr>
          <p:nvPr/>
        </p:nvCxnSpPr>
        <p:spPr>
          <a:xfrm>
            <a:off x="6143625" y="1773780"/>
            <a:ext cx="0" cy="2074937"/>
          </a:xfrm>
          <a:prstGeom prst="line">
            <a:avLst/>
          </a:prstGeom>
          <a:ln w="19050">
            <a:gradFill>
              <a:gsLst>
                <a:gs pos="0">
                  <a:srgbClr val="002060"/>
                </a:gs>
                <a:gs pos="100000">
                  <a:srgbClr val="7030A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38CB1FC4-44F6-7041-C9E4-D6F0CE7139AA}"/>
              </a:ext>
            </a:extLst>
          </p:cNvPr>
          <p:cNvSpPr txBox="1"/>
          <p:nvPr/>
        </p:nvSpPr>
        <p:spPr>
          <a:xfrm>
            <a:off x="6124976" y="1930190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05992CCA-E199-1CEA-F8D4-166C42E91C3A}"/>
              </a:ext>
            </a:extLst>
          </p:cNvPr>
          <p:cNvSpPr txBox="1"/>
          <p:nvPr/>
        </p:nvSpPr>
        <p:spPr>
          <a:xfrm>
            <a:off x="6124976" y="3477351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solidFill>
                  <a:srgbClr val="4A4DA0"/>
                </a:solidFill>
                <a:latin typeface="Outfit Bold" pitchFamily="2" charset="0"/>
              </a:rPr>
              <a:t>1</a:t>
            </a:r>
          </a:p>
        </p:txBody>
      </p:sp>
      <p:sp>
        <p:nvSpPr>
          <p:cNvPr id="25" name="Dikdörtgen: Köşeleri Yuvarlatılmış 16">
            <a:extLst>
              <a:ext uri="{FF2B5EF4-FFF2-40B4-BE49-F238E27FC236}">
                <a16:creationId xmlns:a16="http://schemas.microsoft.com/office/drawing/2014/main" id="{5C751F83-FA1F-7AC3-1159-A0BF597C5208}"/>
              </a:ext>
            </a:extLst>
          </p:cNvPr>
          <p:cNvSpPr/>
          <p:nvPr/>
        </p:nvSpPr>
        <p:spPr>
          <a:xfrm>
            <a:off x="5351019" y="3848717"/>
            <a:ext cx="1585212" cy="639688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D9D2E9"/>
              </a:gs>
              <a:gs pos="0">
                <a:srgbClr val="F2F4FC">
                  <a:lumMod val="96000"/>
                </a:srgbClr>
              </a:gs>
            </a:gsLst>
            <a:lin ang="2100000" scaled="0"/>
          </a:gradFill>
          <a:ln w="19050">
            <a:gradFill>
              <a:gsLst>
                <a:gs pos="64359">
                  <a:srgbClr val="9D89C3"/>
                </a:gs>
                <a:gs pos="90000">
                  <a:srgbClr val="9F76B6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rgbClr val="624492"/>
                </a:solidFill>
                <a:latin typeface="Outfit SemiBold" pitchFamily="2" charset="0"/>
              </a:rPr>
              <a:t>Warehouse</a:t>
            </a:r>
            <a:endParaRPr lang="tr-TR" dirty="0">
              <a:solidFill>
                <a:srgbClr val="624492"/>
              </a:solidFill>
              <a:latin typeface="Outfit SemiBold" pitchFamily="2" charset="0"/>
            </a:endParaRPr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94D163B1-0F53-E800-88B7-7B33C086DB67}"/>
              </a:ext>
            </a:extLst>
          </p:cNvPr>
          <p:cNvCxnSpPr>
            <a:cxnSpLocks/>
          </p:cNvCxnSpPr>
          <p:nvPr/>
        </p:nvCxnSpPr>
        <p:spPr>
          <a:xfrm flipH="1">
            <a:off x="6696950" y="1453936"/>
            <a:ext cx="228246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030A0"/>
                </a:gs>
              </a:gsLst>
              <a:lin ang="0" scaled="0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DF2A5F2F-6882-E782-3E85-E9A6B3D0DA57}"/>
              </a:ext>
            </a:extLst>
          </p:cNvPr>
          <p:cNvCxnSpPr>
            <a:cxnSpLocks/>
          </p:cNvCxnSpPr>
          <p:nvPr/>
        </p:nvCxnSpPr>
        <p:spPr>
          <a:xfrm flipH="1">
            <a:off x="7115179" y="2063842"/>
            <a:ext cx="2282465" cy="0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030A0"/>
                </a:gs>
              </a:gsLst>
              <a:lin ang="0" scaled="0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DF7D5172-46FC-AD72-5EC5-108C1DB88B96}"/>
              </a:ext>
            </a:extLst>
          </p:cNvPr>
          <p:cNvSpPr txBox="1"/>
          <p:nvPr/>
        </p:nvSpPr>
        <p:spPr>
          <a:xfrm>
            <a:off x="8683368" y="1256232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896BBB"/>
                </a:solidFill>
                <a:latin typeface="Outfit SemiBold" pitchFamily="2" charset="0"/>
              </a:rPr>
              <a:t>Aggregate</a:t>
            </a:r>
            <a:r>
              <a:rPr lang="tr-TR" dirty="0">
                <a:solidFill>
                  <a:srgbClr val="896BBB"/>
                </a:solidFill>
                <a:latin typeface="Outfit SemiBold" pitchFamily="2" charset="0"/>
              </a:rPr>
              <a:t> </a:t>
            </a:r>
            <a:r>
              <a:rPr lang="tr-TR" dirty="0" err="1">
                <a:solidFill>
                  <a:srgbClr val="896BBB"/>
                </a:solidFill>
                <a:latin typeface="Outfit SemiBold" pitchFamily="2" charset="0"/>
              </a:rPr>
              <a:t>Root</a:t>
            </a:r>
            <a:endParaRPr lang="tr-TR" dirty="0">
              <a:solidFill>
                <a:srgbClr val="896BBB"/>
              </a:solidFill>
              <a:latin typeface="Outfit SemiBold" pitchFamily="2" charset="0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2DC25F89-4A31-85F8-FBED-49FE8D808913}"/>
              </a:ext>
            </a:extLst>
          </p:cNvPr>
          <p:cNvSpPr txBox="1"/>
          <p:nvPr/>
        </p:nvSpPr>
        <p:spPr>
          <a:xfrm>
            <a:off x="8899040" y="1879176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solidFill>
                  <a:srgbClr val="896BBB"/>
                </a:solidFill>
                <a:latin typeface="Outfit SemiBold" pitchFamily="2" charset="0"/>
              </a:rPr>
              <a:t>Aggregate</a:t>
            </a:r>
            <a:r>
              <a:rPr lang="tr-TR" dirty="0">
                <a:solidFill>
                  <a:srgbClr val="896BBB"/>
                </a:solidFill>
                <a:latin typeface="Outfit SemiBold" pitchFamily="2" charset="0"/>
              </a:rPr>
              <a:t> </a:t>
            </a:r>
            <a:r>
              <a:rPr lang="tr-TR" dirty="0" err="1">
                <a:solidFill>
                  <a:srgbClr val="896BBB"/>
                </a:solidFill>
                <a:latin typeface="Outfit SemiBold" pitchFamily="2" charset="0"/>
              </a:rPr>
              <a:t>Boundary</a:t>
            </a:r>
            <a:endParaRPr lang="tr-TR" dirty="0">
              <a:solidFill>
                <a:srgbClr val="896BBB"/>
              </a:solidFill>
              <a:latin typeface="Outfi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43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1760FA34-5650-4247-AAD9-B4EC76634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6882" y="1172742"/>
            <a:ext cx="1539663" cy="146838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C76225-40BB-EB7F-93D0-A31453394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2254" y="2542702"/>
            <a:ext cx="1448768" cy="144876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0C4BF99-FB76-3532-A1F6-81D9C1FB3F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2090" y="1182267"/>
            <a:ext cx="1360435" cy="13604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34875EB-F82C-B9A4-2131-4A231E3CF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4811" y="2546549"/>
            <a:ext cx="1441074" cy="144107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3B0FB4-DF21-D7AD-465F-85A0BDF19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24195" y="3906085"/>
            <a:ext cx="1541875" cy="147049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79547B1-45ED-7758-4574-C40B6EA4E1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16590" y="3907524"/>
            <a:ext cx="1424776" cy="142477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3689B7A-1D00-C8EE-9B8D-27AF3C7745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86107" y="5265919"/>
            <a:ext cx="1399976" cy="1399976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90DBADDE-0DAC-7A2C-BB2F-2DDB5ECB4F5E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5.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Event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Storming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E466513-6994-0AD7-8D61-4D2E23C8F87A}"/>
              </a:ext>
            </a:extLst>
          </p:cNvPr>
          <p:cNvSpPr txBox="1"/>
          <p:nvPr/>
        </p:nvSpPr>
        <p:spPr>
          <a:xfrm>
            <a:off x="7443619" y="747039"/>
            <a:ext cx="2931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Outfit SemiBold" pitchFamily="2" charset="0"/>
              </a:rPr>
              <a:t>LEGENDS</a:t>
            </a:r>
            <a:endParaRPr lang="tr-TR" dirty="0">
              <a:latin typeface="Outfit SemiBold" pitchFamily="2" charset="0"/>
            </a:endParaRPr>
          </a:p>
        </p:txBody>
      </p:sp>
      <p:pic>
        <p:nvPicPr>
          <p:cNvPr id="13" name="Resim 12">
            <a:extLst>
              <a:ext uri="{FF2B5EF4-FFF2-40B4-BE49-F238E27FC236}">
                <a16:creationId xmlns:a16="http://schemas.microsoft.com/office/drawing/2014/main" id="{6CE3FCFD-CCFB-7BAA-DD8B-3F43F38D47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0927" y="1039745"/>
            <a:ext cx="4152900" cy="165856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E394817-4CD0-5C2C-1873-20C3536D25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50927" y="3143588"/>
            <a:ext cx="4969672" cy="3714412"/>
          </a:xfrm>
          <a:prstGeom prst="rect">
            <a:avLst/>
          </a:prstGeom>
        </p:spPr>
      </p:pic>
      <p:sp>
        <p:nvSpPr>
          <p:cNvPr id="15" name="Metin kutusu 14">
            <a:extLst>
              <a:ext uri="{FF2B5EF4-FFF2-40B4-BE49-F238E27FC236}">
                <a16:creationId xmlns:a16="http://schemas.microsoft.com/office/drawing/2014/main" id="{20D0DDC8-8315-6B64-267C-8BE5C81152CB}"/>
              </a:ext>
            </a:extLst>
          </p:cNvPr>
          <p:cNvSpPr txBox="1"/>
          <p:nvPr/>
        </p:nvSpPr>
        <p:spPr>
          <a:xfrm rot="21594059">
            <a:off x="6597762" y="1388601"/>
            <a:ext cx="2931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Actor</a:t>
            </a:r>
            <a:endParaRPr lang="tr-TR" sz="1600" dirty="0">
              <a:latin typeface="Outfit Medium" pitchFamily="2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BD8D753-AAEA-F523-9AA4-AAD7C0973D8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47441" y="1746963"/>
            <a:ext cx="257838" cy="589343"/>
          </a:xfrm>
          <a:prstGeom prst="rect">
            <a:avLst/>
          </a:prstGeom>
        </p:spPr>
      </p:pic>
      <p:sp>
        <p:nvSpPr>
          <p:cNvPr id="17" name="Metin kutusu 16">
            <a:extLst>
              <a:ext uri="{FF2B5EF4-FFF2-40B4-BE49-F238E27FC236}">
                <a16:creationId xmlns:a16="http://schemas.microsoft.com/office/drawing/2014/main" id="{DB880CB0-EFB1-6B7F-053F-2B412AECDD9B}"/>
              </a:ext>
            </a:extLst>
          </p:cNvPr>
          <p:cNvSpPr txBox="1"/>
          <p:nvPr/>
        </p:nvSpPr>
        <p:spPr>
          <a:xfrm rot="14479">
            <a:off x="8319865" y="1677988"/>
            <a:ext cx="29314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Command</a:t>
            </a:r>
            <a:endParaRPr lang="tr-TR" sz="1600" dirty="0">
              <a:latin typeface="Outfit Medium" pitchFamily="2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3C7464E8-854C-1DF1-F74C-B5817F98CD53}"/>
              </a:ext>
            </a:extLst>
          </p:cNvPr>
          <p:cNvSpPr txBox="1"/>
          <p:nvPr/>
        </p:nvSpPr>
        <p:spPr>
          <a:xfrm>
            <a:off x="9051981" y="3068165"/>
            <a:ext cx="1486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Event</a:t>
            </a:r>
            <a:endParaRPr lang="tr-TR" sz="1600" dirty="0">
              <a:latin typeface="Outfit Medium" pitchFamily="2" charset="0"/>
            </a:endParaRP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CE3BBEE8-18B7-2A64-2369-821A0DFE02DB}"/>
              </a:ext>
            </a:extLst>
          </p:cNvPr>
          <p:cNvSpPr txBox="1"/>
          <p:nvPr/>
        </p:nvSpPr>
        <p:spPr>
          <a:xfrm>
            <a:off x="7318853" y="4399649"/>
            <a:ext cx="1486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System</a:t>
            </a:r>
            <a:endParaRPr lang="tr-TR" sz="1600" dirty="0">
              <a:latin typeface="Outfit Medium" pitchFamily="2" charset="0"/>
            </a:endParaRP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82B2C1A1-E977-D672-1E47-D71D4758DDCB}"/>
              </a:ext>
            </a:extLst>
          </p:cNvPr>
          <p:cNvSpPr txBox="1"/>
          <p:nvPr/>
        </p:nvSpPr>
        <p:spPr>
          <a:xfrm>
            <a:off x="9043562" y="4437408"/>
            <a:ext cx="1486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Policy</a:t>
            </a:r>
            <a:endParaRPr lang="tr-TR" sz="1600" dirty="0">
              <a:latin typeface="Outfit Medium" pitchFamily="2" charset="0"/>
            </a:endParaRP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E65EC965-7D3D-6FD8-E143-C966485F7DF6}"/>
              </a:ext>
            </a:extLst>
          </p:cNvPr>
          <p:cNvSpPr txBox="1"/>
          <p:nvPr/>
        </p:nvSpPr>
        <p:spPr>
          <a:xfrm>
            <a:off x="8223894" y="5778859"/>
            <a:ext cx="1486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Not Clear</a:t>
            </a:r>
            <a:endParaRPr lang="tr-TR" sz="1600" dirty="0">
              <a:latin typeface="Outfit Medium" pitchFamily="2" charset="0"/>
            </a:endParaRP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1419DD99-987D-1492-C7E9-2A099C7A26F7}"/>
              </a:ext>
            </a:extLst>
          </p:cNvPr>
          <p:cNvSpPr txBox="1"/>
          <p:nvPr/>
        </p:nvSpPr>
        <p:spPr>
          <a:xfrm>
            <a:off x="6605516" y="2820884"/>
            <a:ext cx="2931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Outfit Medium" pitchFamily="2" charset="0"/>
              </a:rPr>
              <a:t>Constraints</a:t>
            </a:r>
            <a:endParaRPr lang="tr-TR" sz="1600" dirty="0">
              <a:latin typeface="Outfit Medium" pitchFamily="2" charset="0"/>
            </a:endParaRPr>
          </a:p>
          <a:p>
            <a:pPr algn="ctr"/>
            <a:r>
              <a:rPr lang="en-US" sz="1600" dirty="0">
                <a:latin typeface="Outfit Medium" pitchFamily="2" charset="0"/>
              </a:rPr>
              <a:t>&amp;</a:t>
            </a:r>
            <a:endParaRPr lang="tr-TR" sz="1600" dirty="0">
              <a:latin typeface="Outfit Medium" pitchFamily="2" charset="0"/>
            </a:endParaRPr>
          </a:p>
          <a:p>
            <a:pPr algn="ctr"/>
            <a:r>
              <a:rPr lang="en-US" sz="1600" dirty="0">
                <a:latin typeface="Outfit Medium" pitchFamily="2" charset="0"/>
              </a:rPr>
              <a:t>Validations</a:t>
            </a:r>
            <a:endParaRPr lang="tr-TR" sz="1600" dirty="0"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2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F8002DB-47FF-66A4-32DF-72C8EBE8AD87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5.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Event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Storming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-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Sessions</a:t>
            </a:r>
            <a:endParaRPr lang="tr-TR" sz="2800" dirty="0">
              <a:latin typeface="Outfit SemiBold" pitchFamily="2" charset="0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CA7FDD-C0FD-341A-A6E2-44881A7EA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855" y="2721914"/>
            <a:ext cx="4221409" cy="168592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241B28E6-4B14-3BD4-CB51-DE070F6DB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5452" y="1356284"/>
            <a:ext cx="4956555" cy="4956555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7E57D031-B61E-89DD-44FC-45EAD924E3A3}"/>
              </a:ext>
            </a:extLst>
          </p:cNvPr>
          <p:cNvSpPr txBox="1"/>
          <p:nvPr/>
        </p:nvSpPr>
        <p:spPr>
          <a:xfrm>
            <a:off x="6705600" y="1788464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27D69"/>
                </a:solidFill>
                <a:latin typeface="Outfit Medium" pitchFamily="2" charset="0"/>
              </a:rPr>
              <a:t>Defining Events</a:t>
            </a:r>
            <a:endParaRPr lang="tr-TR" sz="2000" dirty="0">
              <a:solidFill>
                <a:srgbClr val="127D69"/>
              </a:solidFill>
              <a:latin typeface="Outfit Medium" pitchFamily="2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9BB3F7D-458C-8C23-64E7-3F12E44DBD17}"/>
              </a:ext>
            </a:extLst>
          </p:cNvPr>
          <p:cNvSpPr txBox="1"/>
          <p:nvPr/>
        </p:nvSpPr>
        <p:spPr>
          <a:xfrm>
            <a:off x="6705600" y="3434451"/>
            <a:ext cx="366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1F618C"/>
                </a:solidFill>
                <a:latin typeface="Outfit Medium" pitchFamily="2" charset="0"/>
              </a:rPr>
              <a:t>Events Refinement &amp; Ordering</a:t>
            </a:r>
            <a:endParaRPr lang="tr-TR" sz="2000" dirty="0">
              <a:solidFill>
                <a:srgbClr val="1F618C"/>
              </a:solidFill>
              <a:latin typeface="Outfit Medium" pitchFamily="2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A2E4D32A-3923-8CC6-3C84-D9FA5297D404}"/>
              </a:ext>
            </a:extLst>
          </p:cNvPr>
          <p:cNvSpPr txBox="1"/>
          <p:nvPr/>
        </p:nvSpPr>
        <p:spPr>
          <a:xfrm>
            <a:off x="6705600" y="4811710"/>
            <a:ext cx="4105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13024"/>
                </a:solidFill>
                <a:latin typeface="Outfit Medium" pitchFamily="2" charset="0"/>
              </a:rPr>
              <a:t>Actors, Commands, </a:t>
            </a:r>
            <a:r>
              <a:rPr lang="en-US" sz="2000" dirty="0" err="1">
                <a:solidFill>
                  <a:srgbClr val="A13024"/>
                </a:solidFill>
                <a:latin typeface="Outfit Medium" pitchFamily="2" charset="0"/>
              </a:rPr>
              <a:t>Contraints</a:t>
            </a:r>
            <a:r>
              <a:rPr lang="en-US" sz="2000" dirty="0">
                <a:solidFill>
                  <a:srgbClr val="A13024"/>
                </a:solidFill>
                <a:latin typeface="Outfit Medium" pitchFamily="2" charset="0"/>
              </a:rPr>
              <a:t> &amp; Event relations with help of Policy, System &amp; Not Clear legends</a:t>
            </a:r>
            <a:endParaRPr lang="tr-TR" sz="2000" dirty="0">
              <a:solidFill>
                <a:srgbClr val="A13024"/>
              </a:solidFill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6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CEA8C35-BC07-AC1F-5BF2-6A885E21784E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9DD8343B-8926-4827-0303-5440ACE1FF76}"/>
              </a:ext>
            </a:extLst>
          </p:cNvPr>
          <p:cNvGrpSpPr/>
          <p:nvPr/>
        </p:nvGrpSpPr>
        <p:grpSpPr>
          <a:xfrm>
            <a:off x="1180966" y="2601158"/>
            <a:ext cx="9830069" cy="2736208"/>
            <a:chOff x="1457056" y="2653437"/>
            <a:chExt cx="8791844" cy="2447217"/>
          </a:xfrm>
        </p:grpSpPr>
        <p:grpSp>
          <p:nvGrpSpPr>
            <p:cNvPr id="6" name="Grup 5">
              <a:extLst>
                <a:ext uri="{FF2B5EF4-FFF2-40B4-BE49-F238E27FC236}">
                  <a16:creationId xmlns:a16="http://schemas.microsoft.com/office/drawing/2014/main" id="{6ACEDAD8-A500-17B3-67D2-AFC28B896BB1}"/>
                </a:ext>
              </a:extLst>
            </p:cNvPr>
            <p:cNvGrpSpPr/>
            <p:nvPr/>
          </p:nvGrpSpPr>
          <p:grpSpPr>
            <a:xfrm>
              <a:off x="1457056" y="2653437"/>
              <a:ext cx="4568477" cy="2447217"/>
              <a:chOff x="1457056" y="2653437"/>
              <a:chExt cx="4568477" cy="2447217"/>
            </a:xfrm>
          </p:grpSpPr>
          <p:sp>
            <p:nvSpPr>
              <p:cNvPr id="8" name="Dikdörtgen: Köşeleri Yuvarlatılmış 9">
                <a:extLst>
                  <a:ext uri="{FF2B5EF4-FFF2-40B4-BE49-F238E27FC236}">
                    <a16:creationId xmlns:a16="http://schemas.microsoft.com/office/drawing/2014/main" id="{E03805F0-B6DC-4935-50EB-4A8213896797}"/>
                  </a:ext>
                </a:extLst>
              </p:cNvPr>
              <p:cNvSpPr/>
              <p:nvPr/>
            </p:nvSpPr>
            <p:spPr>
              <a:xfrm>
                <a:off x="1457056" y="2653437"/>
                <a:ext cx="4568477" cy="2447217"/>
              </a:xfrm>
              <a:prstGeom prst="roundRect">
                <a:avLst>
                  <a:gd name="adj" fmla="val 4928"/>
                </a:avLst>
              </a:prstGeom>
              <a:solidFill>
                <a:schemeClr val="bg1"/>
              </a:solidFill>
              <a:ln w="38100">
                <a:gradFill>
                  <a:gsLst>
                    <a:gs pos="0">
                      <a:srgbClr val="7299DF"/>
                    </a:gs>
                    <a:gs pos="51000">
                      <a:srgbClr val="B78AD6"/>
                    </a:gs>
                    <a:gs pos="100000">
                      <a:srgbClr val="DA65C1"/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tr-TR" dirty="0"/>
                  <a:t>V</a:t>
                </a:r>
              </a:p>
            </p:txBody>
          </p:sp>
          <p:pic>
            <p:nvPicPr>
              <p:cNvPr id="9" name="Resim 8">
                <a:extLst>
                  <a:ext uri="{FF2B5EF4-FFF2-40B4-BE49-F238E27FC236}">
                    <a16:creationId xmlns:a16="http://schemas.microsoft.com/office/drawing/2014/main" id="{D38BE017-1383-EC6F-1C9E-09A7466C9A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6499" y="2831745"/>
                <a:ext cx="4290611" cy="2252571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9014F133-5F7E-92F8-2326-AFB5A3EBB4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633" t="17348" r="20856" b="18758"/>
            <a:stretch/>
          </p:blipFill>
          <p:spPr>
            <a:xfrm>
              <a:off x="6341805" y="2653437"/>
              <a:ext cx="3907095" cy="2438178"/>
            </a:xfrm>
            <a:prstGeom prst="roundRect">
              <a:avLst>
                <a:gd name="adj" fmla="val 5167"/>
              </a:avLst>
            </a:prstGeom>
            <a:ln w="38100">
              <a:gradFill>
                <a:gsLst>
                  <a:gs pos="0">
                    <a:srgbClr val="9295DC"/>
                  </a:gs>
                  <a:gs pos="53000">
                    <a:srgbClr val="C583D2"/>
                  </a:gs>
                  <a:gs pos="100000">
                    <a:srgbClr val="DA67C2"/>
                  </a:gs>
                </a:gsLst>
                <a:lin ang="0" scaled="0"/>
              </a:gradFill>
            </a:ln>
          </p:spPr>
        </p:pic>
      </p:grpSp>
      <p:sp>
        <p:nvSpPr>
          <p:cNvPr id="10" name="Metin kutusu 9">
            <a:extLst>
              <a:ext uri="{FF2B5EF4-FFF2-40B4-BE49-F238E27FC236}">
                <a16:creationId xmlns:a16="http://schemas.microsoft.com/office/drawing/2014/main" id="{B9DBF745-745A-DE5E-2647-C834C783B808}"/>
              </a:ext>
            </a:extLst>
          </p:cNvPr>
          <p:cNvSpPr txBox="1"/>
          <p:nvPr/>
        </p:nvSpPr>
        <p:spPr>
          <a:xfrm>
            <a:off x="4082468" y="1268991"/>
            <a:ext cx="4027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>
                <a:latin typeface="Outfit SemiBold" pitchFamily="2" charset="0"/>
              </a:rPr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767707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2E6994B4-97F4-200A-9927-8F985F660756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6855032B-D3B8-A1C5-8AF0-A3E5E3B79A57}"/>
              </a:ext>
            </a:extLst>
          </p:cNvPr>
          <p:cNvSpPr txBox="1"/>
          <p:nvPr/>
        </p:nvSpPr>
        <p:spPr>
          <a:xfrm>
            <a:off x="916808" y="1053406"/>
            <a:ext cx="10358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>
                <a:latin typeface="Outfit SemiBold" pitchFamily="2" charset="0"/>
              </a:rPr>
              <a:t>Best </a:t>
            </a:r>
            <a:r>
              <a:rPr lang="tr-TR" sz="3600" dirty="0" err="1">
                <a:latin typeface="Outfit SemiBold" pitchFamily="2" charset="0"/>
              </a:rPr>
              <a:t>Practice</a:t>
            </a:r>
            <a:r>
              <a:rPr lang="tr-TR" sz="3600" dirty="0">
                <a:latin typeface="Outfit SemiBold" pitchFamily="2" charset="0"/>
              </a:rPr>
              <a:t>: DDD Spring </a:t>
            </a:r>
            <a:r>
              <a:rPr lang="tr-TR" sz="3600" dirty="0" err="1">
                <a:latin typeface="Outfit SemiBold" pitchFamily="2" charset="0"/>
              </a:rPr>
              <a:t>Boot</a:t>
            </a:r>
            <a:r>
              <a:rPr lang="tr-TR" sz="3600" dirty="0">
                <a:latin typeface="Outfit SemiBold" pitchFamily="2" charset="0"/>
              </a:rPr>
              <a:t> Application - </a:t>
            </a:r>
            <a:r>
              <a:rPr lang="tr-TR" sz="3600" dirty="0" err="1">
                <a:latin typeface="Outfit SemiBold" pitchFamily="2" charset="0"/>
              </a:rPr>
              <a:t>Modules</a:t>
            </a:r>
            <a:endParaRPr lang="tr-TR" sz="3600" dirty="0">
              <a:latin typeface="Outfit SemiBold" pitchFamily="2" charset="0"/>
            </a:endParaRPr>
          </a:p>
        </p:txBody>
      </p:sp>
      <p:sp>
        <p:nvSpPr>
          <p:cNvPr id="6" name="Dikdörtgen: Köşeleri Yuvarlatılmış 2">
            <a:extLst>
              <a:ext uri="{FF2B5EF4-FFF2-40B4-BE49-F238E27FC236}">
                <a16:creationId xmlns:a16="http://schemas.microsoft.com/office/drawing/2014/main" id="{6CC3EB11-362F-1D58-5081-24087CF0BFFB}"/>
              </a:ext>
            </a:extLst>
          </p:cNvPr>
          <p:cNvSpPr/>
          <p:nvPr/>
        </p:nvSpPr>
        <p:spPr>
          <a:xfrm>
            <a:off x="7031422" y="2235952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container</a:t>
            </a:r>
            <a:endParaRPr lang="tr-TR" dirty="0"/>
          </a:p>
        </p:txBody>
      </p:sp>
      <p:sp>
        <p:nvSpPr>
          <p:cNvPr id="7" name="Dikdörtgen: Köşeleri Yuvarlatılmış 2">
            <a:extLst>
              <a:ext uri="{FF2B5EF4-FFF2-40B4-BE49-F238E27FC236}">
                <a16:creationId xmlns:a16="http://schemas.microsoft.com/office/drawing/2014/main" id="{BA866759-A40D-09B9-1851-A6155AEFBBE2}"/>
              </a:ext>
            </a:extLst>
          </p:cNvPr>
          <p:cNvSpPr/>
          <p:nvPr/>
        </p:nvSpPr>
        <p:spPr>
          <a:xfrm>
            <a:off x="7031422" y="4456234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domain-</a:t>
            </a:r>
            <a:r>
              <a:rPr lang="tr-TR" dirty="0" err="1"/>
              <a:t>core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2D30FCC4-5294-B1F2-723C-C51A2E5C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04" y="1829262"/>
            <a:ext cx="3450619" cy="4339736"/>
          </a:xfrm>
          <a:prstGeom prst="rect">
            <a:avLst/>
          </a:prstGeom>
        </p:spPr>
      </p:pic>
      <p:sp>
        <p:nvSpPr>
          <p:cNvPr id="9" name="Dikdörtgen: Köşeleri Yuvarlatılmış 2">
            <a:extLst>
              <a:ext uri="{FF2B5EF4-FFF2-40B4-BE49-F238E27FC236}">
                <a16:creationId xmlns:a16="http://schemas.microsoft.com/office/drawing/2014/main" id="{48F14F3D-CAC9-F7B8-8F83-32FF327B22B2}"/>
              </a:ext>
            </a:extLst>
          </p:cNvPr>
          <p:cNvSpPr/>
          <p:nvPr/>
        </p:nvSpPr>
        <p:spPr>
          <a:xfrm>
            <a:off x="7031421" y="3352799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application-services</a:t>
            </a:r>
            <a:endParaRPr lang="tr-TR" dirty="0"/>
          </a:p>
        </p:txBody>
      </p:sp>
      <p:sp>
        <p:nvSpPr>
          <p:cNvPr id="10" name="Dikdörtgen: Köşeleri Yuvarlatılmış 2">
            <a:extLst>
              <a:ext uri="{FF2B5EF4-FFF2-40B4-BE49-F238E27FC236}">
                <a16:creationId xmlns:a16="http://schemas.microsoft.com/office/drawing/2014/main" id="{78C4C724-CA0D-6362-2689-72EEF99CC3BE}"/>
              </a:ext>
            </a:extLst>
          </p:cNvPr>
          <p:cNvSpPr/>
          <p:nvPr/>
        </p:nvSpPr>
        <p:spPr>
          <a:xfrm>
            <a:off x="4529977" y="3356602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application</a:t>
            </a:r>
            <a:endParaRPr lang="tr-TR" dirty="0"/>
          </a:p>
        </p:txBody>
      </p:sp>
      <p:sp>
        <p:nvSpPr>
          <p:cNvPr id="11" name="Dikdörtgen: Köşeleri Yuvarlatılmış 2">
            <a:extLst>
              <a:ext uri="{FF2B5EF4-FFF2-40B4-BE49-F238E27FC236}">
                <a16:creationId xmlns:a16="http://schemas.microsoft.com/office/drawing/2014/main" id="{C07746BC-3D39-A754-D625-E21F6D907C3D}"/>
              </a:ext>
            </a:extLst>
          </p:cNvPr>
          <p:cNvSpPr/>
          <p:nvPr/>
        </p:nvSpPr>
        <p:spPr>
          <a:xfrm>
            <a:off x="9785114" y="2763970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messaging</a:t>
            </a:r>
            <a:endParaRPr lang="tr-TR" dirty="0"/>
          </a:p>
        </p:txBody>
      </p:sp>
      <p:sp>
        <p:nvSpPr>
          <p:cNvPr id="12" name="Dikdörtgen: Köşeleri Yuvarlatılmış 2">
            <a:extLst>
              <a:ext uri="{FF2B5EF4-FFF2-40B4-BE49-F238E27FC236}">
                <a16:creationId xmlns:a16="http://schemas.microsoft.com/office/drawing/2014/main" id="{8E33065C-D780-D5C4-C5C7-0C3202A923DF}"/>
              </a:ext>
            </a:extLst>
          </p:cNvPr>
          <p:cNvSpPr/>
          <p:nvPr/>
        </p:nvSpPr>
        <p:spPr>
          <a:xfrm>
            <a:off x="9785113" y="3803195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persistence</a:t>
            </a:r>
            <a:endParaRPr lang="tr-TR" dirty="0"/>
          </a:p>
        </p:txBody>
      </p:sp>
      <p:cxnSp>
        <p:nvCxnSpPr>
          <p:cNvPr id="13" name="Dirsek Bağlayıcısı 12">
            <a:extLst>
              <a:ext uri="{FF2B5EF4-FFF2-40B4-BE49-F238E27FC236}">
                <a16:creationId xmlns:a16="http://schemas.microsoft.com/office/drawing/2014/main" id="{9DEA6262-D778-C52E-7799-181E9C66A9A5}"/>
              </a:ext>
            </a:extLst>
          </p:cNvPr>
          <p:cNvCxnSpPr>
            <a:stCxn id="6" idx="1"/>
            <a:endCxn id="10" idx="0"/>
          </p:cNvCxnSpPr>
          <p:nvPr/>
        </p:nvCxnSpPr>
        <p:spPr>
          <a:xfrm rot="10800000" flipV="1">
            <a:off x="5586268" y="2559118"/>
            <a:ext cx="1445155" cy="7974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irsek Bağlayıcısı 13">
            <a:extLst>
              <a:ext uri="{FF2B5EF4-FFF2-40B4-BE49-F238E27FC236}">
                <a16:creationId xmlns:a16="http://schemas.microsoft.com/office/drawing/2014/main" id="{638E745D-2C44-9BAF-560E-74306750AFC4}"/>
              </a:ext>
            </a:extLst>
          </p:cNvPr>
          <p:cNvCxnSpPr>
            <a:cxnSpLocks/>
            <a:stCxn id="6" idx="3"/>
            <a:endCxn id="11" idx="0"/>
          </p:cNvCxnSpPr>
          <p:nvPr/>
        </p:nvCxnSpPr>
        <p:spPr>
          <a:xfrm>
            <a:off x="9144001" y="2559118"/>
            <a:ext cx="1697403" cy="20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irsek Bağlayıcısı 14">
            <a:extLst>
              <a:ext uri="{FF2B5EF4-FFF2-40B4-BE49-F238E27FC236}">
                <a16:creationId xmlns:a16="http://schemas.microsoft.com/office/drawing/2014/main" id="{39FDF854-65DF-000C-BDD3-6E2F9F280939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9144001" y="2559118"/>
            <a:ext cx="641112" cy="15672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irsek Bağlayıcısı 15">
            <a:extLst>
              <a:ext uri="{FF2B5EF4-FFF2-40B4-BE49-F238E27FC236}">
                <a16:creationId xmlns:a16="http://schemas.microsoft.com/office/drawing/2014/main" id="{22381DE8-B03B-04FA-56FF-1EAE5E94424A}"/>
              </a:ext>
            </a:extLst>
          </p:cNvPr>
          <p:cNvCxnSpPr>
            <a:stCxn id="6" idx="2"/>
            <a:endCxn id="9" idx="0"/>
          </p:cNvCxnSpPr>
          <p:nvPr/>
        </p:nvCxnSpPr>
        <p:spPr>
          <a:xfrm rot="5400000">
            <a:off x="7852454" y="3117541"/>
            <a:ext cx="470516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irsek Bağlayıcısı 16">
            <a:extLst>
              <a:ext uri="{FF2B5EF4-FFF2-40B4-BE49-F238E27FC236}">
                <a16:creationId xmlns:a16="http://schemas.microsoft.com/office/drawing/2014/main" id="{5195168A-4597-8C00-C4A6-49E71D6DEA88}"/>
              </a:ext>
            </a:extLst>
          </p:cNvPr>
          <p:cNvCxnSpPr>
            <a:stCxn id="6" idx="3"/>
            <a:endCxn id="7" idx="3"/>
          </p:cNvCxnSpPr>
          <p:nvPr/>
        </p:nvCxnSpPr>
        <p:spPr>
          <a:xfrm>
            <a:off x="9144001" y="2559118"/>
            <a:ext cx="12700" cy="222028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C43ED79C-A553-3AA3-9082-3F539276BB54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6642556" y="3675965"/>
            <a:ext cx="388865" cy="3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irsek Bağlayıcısı 18">
            <a:extLst>
              <a:ext uri="{FF2B5EF4-FFF2-40B4-BE49-F238E27FC236}">
                <a16:creationId xmlns:a16="http://schemas.microsoft.com/office/drawing/2014/main" id="{B2A69F80-BFD8-AF29-1E16-118044760348}"/>
              </a:ext>
            </a:extLst>
          </p:cNvPr>
          <p:cNvCxnSpPr>
            <a:stCxn id="11" idx="1"/>
            <a:endCxn id="9" idx="3"/>
          </p:cNvCxnSpPr>
          <p:nvPr/>
        </p:nvCxnSpPr>
        <p:spPr>
          <a:xfrm rot="10800000" flipV="1">
            <a:off x="9144000" y="3087135"/>
            <a:ext cx="641114" cy="588829"/>
          </a:xfrm>
          <a:prstGeom prst="bentConnector3">
            <a:avLst>
              <a:gd name="adj1" fmla="val 270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Dirsek Bağlayıcısı 19">
            <a:extLst>
              <a:ext uri="{FF2B5EF4-FFF2-40B4-BE49-F238E27FC236}">
                <a16:creationId xmlns:a16="http://schemas.microsoft.com/office/drawing/2014/main" id="{C81D10ED-4A26-8DCA-BAA9-A5BCB3E9CF0C}"/>
              </a:ext>
            </a:extLst>
          </p:cNvPr>
          <p:cNvCxnSpPr>
            <a:stCxn id="12" idx="0"/>
            <a:endCxn id="9" idx="3"/>
          </p:cNvCxnSpPr>
          <p:nvPr/>
        </p:nvCxnSpPr>
        <p:spPr>
          <a:xfrm rot="16200000" flipV="1">
            <a:off x="9929087" y="2890878"/>
            <a:ext cx="127230" cy="16974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8599804E-1303-7FEC-81F8-9F2F87738E6E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8087711" y="3999130"/>
            <a:ext cx="1" cy="457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556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25A3D5B-C7D6-E723-BA71-6B8725AF951C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0A0CD96A-7F8F-FC9F-C589-CC361D77F277}"/>
              </a:ext>
            </a:extLst>
          </p:cNvPr>
          <p:cNvSpPr txBox="1"/>
          <p:nvPr/>
        </p:nvSpPr>
        <p:spPr>
          <a:xfrm>
            <a:off x="3165841" y="1053671"/>
            <a:ext cx="5860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 err="1">
                <a:latin typeface="Outfit SemiBold" pitchFamily="2" charset="0"/>
              </a:rPr>
              <a:t>Tactical</a:t>
            </a:r>
            <a:r>
              <a:rPr lang="tr-TR" sz="3600" dirty="0">
                <a:latin typeface="Outfit SemiBold" pitchFamily="2" charset="0"/>
              </a:rPr>
              <a:t> Design in </a:t>
            </a:r>
            <a:r>
              <a:rPr lang="tr-TR" sz="3600" dirty="0" err="1">
                <a:latin typeface="Outfit SemiBold" pitchFamily="2" charset="0"/>
              </a:rPr>
              <a:t>Common</a:t>
            </a:r>
            <a:endParaRPr lang="tr-TR" sz="3600" dirty="0">
              <a:latin typeface="Outfit SemiBold" pitchFamily="2" charset="0"/>
            </a:endParaRPr>
          </a:p>
        </p:txBody>
      </p:sp>
      <p:sp>
        <p:nvSpPr>
          <p:cNvPr id="6" name="Dikdörtgen: Köşeleri Yuvarlatılmış 2">
            <a:extLst>
              <a:ext uri="{FF2B5EF4-FFF2-40B4-BE49-F238E27FC236}">
                <a16:creationId xmlns:a16="http://schemas.microsoft.com/office/drawing/2014/main" id="{04131D33-8199-D274-A69A-282FE7A40E8B}"/>
              </a:ext>
            </a:extLst>
          </p:cNvPr>
          <p:cNvSpPr/>
          <p:nvPr/>
        </p:nvSpPr>
        <p:spPr>
          <a:xfrm>
            <a:off x="7083973" y="2902065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Entity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22CD518-2FB1-A5F7-119E-00E6B658C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008" y="1903582"/>
            <a:ext cx="4381500" cy="4648200"/>
          </a:xfrm>
          <a:prstGeom prst="rect">
            <a:avLst/>
          </a:prstGeom>
        </p:spPr>
      </p:pic>
      <p:sp>
        <p:nvSpPr>
          <p:cNvPr id="8" name="Dikdörtgen: Köşeleri Yuvarlatılmış 2">
            <a:extLst>
              <a:ext uri="{FF2B5EF4-FFF2-40B4-BE49-F238E27FC236}">
                <a16:creationId xmlns:a16="http://schemas.microsoft.com/office/drawing/2014/main" id="{D150AF0D-4491-DBEF-C3A2-2A8C062EAB75}"/>
              </a:ext>
            </a:extLst>
          </p:cNvPr>
          <p:cNvSpPr/>
          <p:nvPr/>
        </p:nvSpPr>
        <p:spPr>
          <a:xfrm>
            <a:off x="7083973" y="3884783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Value Object</a:t>
            </a:r>
          </a:p>
        </p:txBody>
      </p:sp>
      <p:sp>
        <p:nvSpPr>
          <p:cNvPr id="9" name="Dikdörtgen: Köşeleri Yuvarlatılmış 2">
            <a:extLst>
              <a:ext uri="{FF2B5EF4-FFF2-40B4-BE49-F238E27FC236}">
                <a16:creationId xmlns:a16="http://schemas.microsoft.com/office/drawing/2014/main" id="{568BAAB4-B284-8D95-2CDA-94F7BD1E8757}"/>
              </a:ext>
            </a:extLst>
          </p:cNvPr>
          <p:cNvSpPr/>
          <p:nvPr/>
        </p:nvSpPr>
        <p:spPr>
          <a:xfrm>
            <a:off x="7083973" y="4867501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Event</a:t>
            </a:r>
            <a:endParaRPr lang="tr-TR" dirty="0"/>
          </a:p>
        </p:txBody>
      </p:sp>
      <p:cxnSp>
        <p:nvCxnSpPr>
          <p:cNvPr id="10" name="Düz Bağlayıcı 9">
            <a:extLst>
              <a:ext uri="{FF2B5EF4-FFF2-40B4-BE49-F238E27FC236}">
                <a16:creationId xmlns:a16="http://schemas.microsoft.com/office/drawing/2014/main" id="{37B6515F-5F73-543A-6FC5-B07F42F4F9CB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196552" y="2410377"/>
            <a:ext cx="854919" cy="814854"/>
          </a:xfrm>
          <a:prstGeom prst="line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7030A0"/>
                </a:gs>
              </a:gsLst>
              <a:lin ang="0" scaled="0"/>
            </a:gra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65138C5-5F3B-E6CF-3C5A-EE7DDAD9D445}"/>
              </a:ext>
            </a:extLst>
          </p:cNvPr>
          <p:cNvSpPr txBox="1"/>
          <p:nvPr/>
        </p:nvSpPr>
        <p:spPr>
          <a:xfrm>
            <a:off x="9755424" y="2212673"/>
            <a:ext cx="1869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solidFill>
                  <a:srgbClr val="896BBB"/>
                </a:solidFill>
                <a:latin typeface="Outfit SemiBold" pitchFamily="2" charset="0"/>
              </a:rPr>
              <a:t>Aggregate</a:t>
            </a:r>
            <a:r>
              <a:rPr lang="tr-TR" dirty="0">
                <a:solidFill>
                  <a:srgbClr val="896BBB"/>
                </a:solidFill>
                <a:latin typeface="Outfit SemiBold" pitchFamily="2" charset="0"/>
              </a:rPr>
              <a:t> </a:t>
            </a:r>
            <a:r>
              <a:rPr lang="tr-TR" dirty="0" err="1">
                <a:solidFill>
                  <a:srgbClr val="896BBB"/>
                </a:solidFill>
                <a:latin typeface="Outfit SemiBold" pitchFamily="2" charset="0"/>
              </a:rPr>
              <a:t>Root</a:t>
            </a:r>
            <a:endParaRPr lang="tr-TR" dirty="0">
              <a:solidFill>
                <a:srgbClr val="896BBB"/>
              </a:solidFill>
              <a:latin typeface="Outfi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782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D78C36F-13C5-DB52-7A5C-207EBEF5EDF4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A253835-F401-0F89-ED93-59FA22C5FA3B}"/>
              </a:ext>
            </a:extLst>
          </p:cNvPr>
          <p:cNvSpPr txBox="1"/>
          <p:nvPr/>
        </p:nvSpPr>
        <p:spPr>
          <a:xfrm>
            <a:off x="1919251" y="1021002"/>
            <a:ext cx="835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 err="1">
                <a:latin typeface="Outfit SemiBold" pitchFamily="2" charset="0"/>
              </a:rPr>
              <a:t>Aggregate</a:t>
            </a:r>
            <a:r>
              <a:rPr lang="tr-TR" sz="3600" dirty="0">
                <a:latin typeface="Outfit SemiBold" pitchFamily="2" charset="0"/>
              </a:rPr>
              <a:t> </a:t>
            </a:r>
            <a:r>
              <a:rPr lang="tr-TR" sz="3600" dirty="0" err="1">
                <a:latin typeface="Outfit SemiBold" pitchFamily="2" charset="0"/>
              </a:rPr>
              <a:t>Root</a:t>
            </a:r>
            <a:r>
              <a:rPr lang="tr-TR" sz="3600" dirty="0">
                <a:latin typeface="Outfit SemiBold" pitchFamily="2" charset="0"/>
              </a:rPr>
              <a:t> – </a:t>
            </a:r>
            <a:r>
              <a:rPr lang="tr-TR" sz="3600" dirty="0" err="1">
                <a:latin typeface="Outfit SemiBold" pitchFamily="2" charset="0"/>
              </a:rPr>
              <a:t>Entity</a:t>
            </a:r>
            <a:endParaRPr lang="tr-TR" sz="3600" dirty="0">
              <a:latin typeface="Outfit SemiBold" pitchFamily="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1809E23-CA1C-8263-DBF5-B1D21120D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27" y="3041075"/>
            <a:ext cx="5500380" cy="154191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0409A55-9691-DD4A-0B20-CD304512A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510" y="1748302"/>
            <a:ext cx="4944463" cy="47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53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905DAB6-F967-F89A-DE93-71BE3750A10E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BC3E7ADB-EFF9-4990-717D-DFA0CE231532}"/>
              </a:ext>
            </a:extLst>
          </p:cNvPr>
          <p:cNvSpPr txBox="1"/>
          <p:nvPr/>
        </p:nvSpPr>
        <p:spPr>
          <a:xfrm>
            <a:off x="1919251" y="1021002"/>
            <a:ext cx="835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>
                <a:latin typeface="Outfit SemiBold" pitchFamily="2" charset="0"/>
              </a:rPr>
              <a:t>Value Object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789CBF70-4885-C880-5151-D3F3A0EC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4" y="1970937"/>
            <a:ext cx="4531211" cy="46470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2DDF864-8F1F-434F-0C69-B9863C49A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20" y="1970937"/>
            <a:ext cx="5946228" cy="2862543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694EA7D7-6E12-5D2A-A94E-C9E683049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334" y="4905161"/>
            <a:ext cx="4001157" cy="18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36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492A9BF0-4CC6-7E85-8AC0-2981E9E740E0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9C834110-A569-A880-517A-E29FA3F90DE8}"/>
              </a:ext>
            </a:extLst>
          </p:cNvPr>
          <p:cNvSpPr txBox="1"/>
          <p:nvPr/>
        </p:nvSpPr>
        <p:spPr>
          <a:xfrm>
            <a:off x="1919251" y="1021002"/>
            <a:ext cx="835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>
                <a:latin typeface="Outfit SemiBold" pitchFamily="2" charset="0"/>
              </a:rPr>
              <a:t>Domain </a:t>
            </a:r>
            <a:r>
              <a:rPr lang="tr-TR" sz="3600" dirty="0" err="1">
                <a:latin typeface="Outfit SemiBold" pitchFamily="2" charset="0"/>
              </a:rPr>
              <a:t>Event</a:t>
            </a:r>
            <a:endParaRPr lang="tr-TR" sz="3600" dirty="0">
              <a:latin typeface="Outfit SemiBold" pitchFamily="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D356959-29B2-035C-7576-A22AD7B48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4" y="2886533"/>
            <a:ext cx="4923018" cy="20079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946A085-803E-E270-BAD3-D61BDD58F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58017"/>
            <a:ext cx="5192492" cy="49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0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2616DEF-E4D7-A6C5-BB34-37DBD839CAA6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6.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Sample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Project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Structure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in Spring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Boot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50CBE1C-EC55-FF43-321E-0167CFCD00F1}"/>
              </a:ext>
            </a:extLst>
          </p:cNvPr>
          <p:cNvSpPr txBox="1"/>
          <p:nvPr/>
        </p:nvSpPr>
        <p:spPr>
          <a:xfrm>
            <a:off x="1919251" y="1021002"/>
            <a:ext cx="83534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3600" dirty="0">
                <a:latin typeface="Outfit SemiBold" pitchFamily="2" charset="0"/>
              </a:rPr>
              <a:t>Rest </a:t>
            </a:r>
            <a:r>
              <a:rPr lang="tr-TR" sz="3600" dirty="0">
                <a:latin typeface="Outfit SemiBold" pitchFamily="2" charset="0"/>
                <a:sym typeface="Wingdings" pitchFamily="2" charset="2"/>
              </a:rPr>
              <a:t></a:t>
            </a:r>
            <a:endParaRPr lang="tr-TR" sz="3600" dirty="0">
              <a:latin typeface="Outfit SemiBold" pitchFamily="2" charset="0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F037920D-7676-0DDB-B87D-B6686A405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54" y="2966269"/>
            <a:ext cx="4923018" cy="2007914"/>
          </a:xfrm>
          <a:prstGeom prst="rect">
            <a:avLst/>
          </a:prstGeom>
        </p:spPr>
      </p:pic>
      <p:sp>
        <p:nvSpPr>
          <p:cNvPr id="7" name="Dikdörtgen: Köşeleri Yuvarlatılmış 2">
            <a:extLst>
              <a:ext uri="{FF2B5EF4-FFF2-40B4-BE49-F238E27FC236}">
                <a16:creationId xmlns:a16="http://schemas.microsoft.com/office/drawing/2014/main" id="{4AA740A8-FC9A-6451-01BB-F83CFC3FC4F0}"/>
              </a:ext>
            </a:extLst>
          </p:cNvPr>
          <p:cNvSpPr/>
          <p:nvPr/>
        </p:nvSpPr>
        <p:spPr>
          <a:xfrm>
            <a:off x="7672533" y="5513832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domain-</a:t>
            </a:r>
            <a:r>
              <a:rPr lang="tr-TR" dirty="0" err="1"/>
              <a:t>core</a:t>
            </a:r>
            <a:endParaRPr lang="tr-TR" dirty="0"/>
          </a:p>
        </p:txBody>
      </p:sp>
      <p:sp>
        <p:nvSpPr>
          <p:cNvPr id="8" name="Dikdörtgen: Köşeleri Yuvarlatılmış 2">
            <a:extLst>
              <a:ext uri="{FF2B5EF4-FFF2-40B4-BE49-F238E27FC236}">
                <a16:creationId xmlns:a16="http://schemas.microsoft.com/office/drawing/2014/main" id="{CC95634F-7F47-351F-A23A-7EE8C905E30E}"/>
              </a:ext>
            </a:extLst>
          </p:cNvPr>
          <p:cNvSpPr/>
          <p:nvPr/>
        </p:nvSpPr>
        <p:spPr>
          <a:xfrm>
            <a:off x="7672534" y="4229041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application-services</a:t>
            </a:r>
            <a:endParaRPr lang="tr-TR" dirty="0"/>
          </a:p>
        </p:txBody>
      </p:sp>
      <p:sp>
        <p:nvSpPr>
          <p:cNvPr id="9" name="Dikdörtgen: Köşeleri Yuvarlatılmış 2">
            <a:extLst>
              <a:ext uri="{FF2B5EF4-FFF2-40B4-BE49-F238E27FC236}">
                <a16:creationId xmlns:a16="http://schemas.microsoft.com/office/drawing/2014/main" id="{FC22034F-9B38-CC85-07D8-0DAFE27C9D42}"/>
              </a:ext>
            </a:extLst>
          </p:cNvPr>
          <p:cNvSpPr/>
          <p:nvPr/>
        </p:nvSpPr>
        <p:spPr>
          <a:xfrm>
            <a:off x="6095999" y="2498532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application</a:t>
            </a:r>
            <a:endParaRPr lang="tr-TR" dirty="0"/>
          </a:p>
        </p:txBody>
      </p:sp>
      <p:sp>
        <p:nvSpPr>
          <p:cNvPr id="10" name="Dikdörtgen: Köşeleri Yuvarlatılmış 2">
            <a:extLst>
              <a:ext uri="{FF2B5EF4-FFF2-40B4-BE49-F238E27FC236}">
                <a16:creationId xmlns:a16="http://schemas.microsoft.com/office/drawing/2014/main" id="{5B00A1DE-FFEA-BEF8-7D2B-2949A4581714}"/>
              </a:ext>
            </a:extLst>
          </p:cNvPr>
          <p:cNvSpPr/>
          <p:nvPr/>
        </p:nvSpPr>
        <p:spPr>
          <a:xfrm>
            <a:off x="9822753" y="1978690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messaging</a:t>
            </a:r>
            <a:endParaRPr lang="tr-TR" dirty="0"/>
          </a:p>
        </p:txBody>
      </p:sp>
      <p:sp>
        <p:nvSpPr>
          <p:cNvPr id="11" name="Dikdörtgen: Köşeleri Yuvarlatılmış 2">
            <a:extLst>
              <a:ext uri="{FF2B5EF4-FFF2-40B4-BE49-F238E27FC236}">
                <a16:creationId xmlns:a16="http://schemas.microsoft.com/office/drawing/2014/main" id="{CF73C2E4-E185-FA8F-A88D-279D5E378380}"/>
              </a:ext>
            </a:extLst>
          </p:cNvPr>
          <p:cNvSpPr/>
          <p:nvPr/>
        </p:nvSpPr>
        <p:spPr>
          <a:xfrm>
            <a:off x="9822753" y="2975735"/>
            <a:ext cx="2112579" cy="646331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persistence</a:t>
            </a:r>
            <a:endParaRPr lang="tr-TR" dirty="0"/>
          </a:p>
        </p:txBody>
      </p:sp>
      <p:cxnSp>
        <p:nvCxnSpPr>
          <p:cNvPr id="12" name="Dirsek Bağlayıcısı 11">
            <a:extLst>
              <a:ext uri="{FF2B5EF4-FFF2-40B4-BE49-F238E27FC236}">
                <a16:creationId xmlns:a16="http://schemas.microsoft.com/office/drawing/2014/main" id="{066179C3-802F-6122-DB6D-3A53F29A983F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16200000" flipH="1">
            <a:off x="6708739" y="3588412"/>
            <a:ext cx="1407344" cy="52024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Dirsek Bağlayıcısı 12">
            <a:extLst>
              <a:ext uri="{FF2B5EF4-FFF2-40B4-BE49-F238E27FC236}">
                <a16:creationId xmlns:a16="http://schemas.microsoft.com/office/drawing/2014/main" id="{8F6B534A-E73B-D139-5FDB-DE94403F6EB6}"/>
              </a:ext>
            </a:extLst>
          </p:cNvPr>
          <p:cNvCxnSpPr>
            <a:stCxn id="11" idx="2"/>
            <a:endCxn id="8" idx="3"/>
          </p:cNvCxnSpPr>
          <p:nvPr/>
        </p:nvCxnSpPr>
        <p:spPr>
          <a:xfrm rot="5400000">
            <a:off x="9867008" y="3540171"/>
            <a:ext cx="930141" cy="10939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Dirsek Bağlayıcısı 13">
            <a:extLst>
              <a:ext uri="{FF2B5EF4-FFF2-40B4-BE49-F238E27FC236}">
                <a16:creationId xmlns:a16="http://schemas.microsoft.com/office/drawing/2014/main" id="{D5858FCF-DB9F-2FDF-33FE-0FB2A8BE22F3}"/>
              </a:ext>
            </a:extLst>
          </p:cNvPr>
          <p:cNvCxnSpPr>
            <a:cxnSpLocks/>
            <a:stCxn id="10" idx="1"/>
            <a:endCxn id="8" idx="0"/>
          </p:cNvCxnSpPr>
          <p:nvPr/>
        </p:nvCxnSpPr>
        <p:spPr>
          <a:xfrm rot="10800000" flipV="1">
            <a:off x="8728825" y="2301855"/>
            <a:ext cx="1093929" cy="19271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3FA02CEB-E7B2-17DE-D40A-255D625CB69B}"/>
              </a:ext>
            </a:extLst>
          </p:cNvPr>
          <p:cNvCxnSpPr>
            <a:stCxn id="8" idx="2"/>
            <a:endCxn id="7" idx="0"/>
          </p:cNvCxnSpPr>
          <p:nvPr/>
        </p:nvCxnSpPr>
        <p:spPr>
          <a:xfrm flipH="1">
            <a:off x="8728823" y="4875372"/>
            <a:ext cx="1" cy="638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31F9C4F4-9098-583A-DE25-36FA42E59392}"/>
              </a:ext>
            </a:extLst>
          </p:cNvPr>
          <p:cNvSpPr txBox="1"/>
          <p:nvPr/>
        </p:nvSpPr>
        <p:spPr>
          <a:xfrm>
            <a:off x="6649581" y="3583057"/>
            <a:ext cx="1034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Requests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0B452BB9-F1DD-A23F-1A69-8F3C0E420E42}"/>
              </a:ext>
            </a:extLst>
          </p:cNvPr>
          <p:cNvSpPr txBox="1"/>
          <p:nvPr/>
        </p:nvSpPr>
        <p:spPr>
          <a:xfrm>
            <a:off x="6478430" y="6183774"/>
            <a:ext cx="45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 Root – Entity – Value Object - Event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8A4A7400-1752-F268-474F-F0CFA88AC48A}"/>
              </a:ext>
            </a:extLst>
          </p:cNvPr>
          <p:cNvSpPr txBox="1"/>
          <p:nvPr/>
        </p:nvSpPr>
        <p:spPr>
          <a:xfrm>
            <a:off x="7976417" y="3202203"/>
            <a:ext cx="1496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MQ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2862FF15-F231-0254-BA7F-0734C0D9D064}"/>
              </a:ext>
            </a:extLst>
          </p:cNvPr>
          <p:cNvSpPr txBox="1"/>
          <p:nvPr/>
        </p:nvSpPr>
        <p:spPr>
          <a:xfrm>
            <a:off x="10082105" y="4114684"/>
            <a:ext cx="1496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Access</a:t>
            </a:r>
            <a:br>
              <a:rPr lang="en-US" dirty="0"/>
            </a:br>
            <a:r>
              <a:rPr lang="en-US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259708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021…">
            <a:extLst>
              <a:ext uri="{FF2B5EF4-FFF2-40B4-BE49-F238E27FC236}">
                <a16:creationId xmlns:a16="http://schemas.microsoft.com/office/drawing/2014/main" id="{990AFA08-63C2-FCE6-746D-50F5F7107CC6}"/>
              </a:ext>
            </a:extLst>
          </p:cNvPr>
          <p:cNvSpPr txBox="1"/>
          <p:nvPr/>
        </p:nvSpPr>
        <p:spPr>
          <a:xfrm>
            <a:off x="872992" y="659581"/>
            <a:ext cx="4453920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" rIns="22860">
            <a:spAutoFit/>
          </a:bodyPr>
          <a:lstStyle/>
          <a:p>
            <a:pPr>
              <a:defRPr sz="4000">
                <a:latin typeface="GilmerBold"/>
                <a:ea typeface="GilmerBold"/>
                <a:cs typeface="GilmerBold"/>
                <a:sym typeface="GilmerBold"/>
              </a:defRPr>
            </a:pPr>
            <a:r>
              <a:rPr lang="tr-TR" sz="3300" b="1" kern="0" spc="-77" dirty="0" err="1">
                <a:latin typeface="Outfit SemiBold" pitchFamily="2" charset="0"/>
                <a:ea typeface="Tahoma" panose="020B0604030504040204" pitchFamily="34" charset="0"/>
                <a:cs typeface="Arial" panose="020B0604020202020204" pitchFamily="34" charset="0"/>
              </a:rPr>
              <a:t>Agenda</a:t>
            </a:r>
            <a:endParaRPr lang="en-US" sz="3300" dirty="0">
              <a:latin typeface="Outfit SemiBold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1CBB3E-C616-C426-593E-FBCF17F2CA4C}"/>
              </a:ext>
            </a:extLst>
          </p:cNvPr>
          <p:cNvSpPr txBox="1">
            <a:spLocks/>
          </p:cNvSpPr>
          <p:nvPr/>
        </p:nvSpPr>
        <p:spPr>
          <a:xfrm>
            <a:off x="872992" y="1476832"/>
            <a:ext cx="4587772" cy="4848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tr-TR" sz="1900" dirty="0">
                <a:latin typeface="Outfit SemiBold" pitchFamily="2" charset="0"/>
              </a:rPr>
              <a:t>1. </a:t>
            </a:r>
            <a:r>
              <a:rPr lang="tr-TR" sz="1900" dirty="0" err="1">
                <a:latin typeface="Outfit SemiBold" pitchFamily="2" charset="0"/>
              </a:rPr>
              <a:t>What</a:t>
            </a:r>
            <a:r>
              <a:rPr lang="tr-TR" sz="1900" dirty="0">
                <a:latin typeface="Outfit SemiBold" pitchFamily="2" charset="0"/>
              </a:rPr>
              <a:t> is DDD? </a:t>
            </a:r>
            <a:r>
              <a:rPr lang="tr-TR" sz="1900" dirty="0" err="1">
                <a:latin typeface="Outfit SemiBold" pitchFamily="2" charset="0"/>
              </a:rPr>
              <a:t>Why</a:t>
            </a:r>
            <a:r>
              <a:rPr lang="tr-TR" sz="1900" dirty="0">
                <a:latin typeface="Outfit SemiBold" pitchFamily="2" charset="0"/>
              </a:rPr>
              <a:t>?</a:t>
            </a:r>
          </a:p>
          <a:p>
            <a:pPr algn="l"/>
            <a:r>
              <a:rPr lang="tr-TR" sz="1900" dirty="0">
                <a:latin typeface="Outfit SemiBold" pitchFamily="2" charset="0"/>
              </a:rPr>
              <a:t>2. </a:t>
            </a:r>
            <a:r>
              <a:rPr lang="tr-TR" sz="1900" dirty="0" err="1">
                <a:latin typeface="Outfit SemiBold" pitchFamily="2" charset="0"/>
              </a:rPr>
              <a:t>Relations</a:t>
            </a:r>
            <a:r>
              <a:rPr lang="tr-TR" sz="1900" dirty="0">
                <a:latin typeface="Outfit SemiBold" pitchFamily="2" charset="0"/>
              </a:rPr>
              <a:t> of DDD </a:t>
            </a:r>
            <a:r>
              <a:rPr lang="tr-TR" sz="1900" dirty="0" err="1">
                <a:latin typeface="Outfit SemiBold" pitchFamily="2" charset="0"/>
              </a:rPr>
              <a:t>with</a:t>
            </a:r>
            <a:r>
              <a:rPr lang="tr-TR" sz="1900" dirty="0">
                <a:latin typeface="Outfit SemiBold" pitchFamily="2" charset="0"/>
              </a:rPr>
              <a:t> </a:t>
            </a:r>
            <a:r>
              <a:rPr lang="tr-TR" sz="1900" dirty="0" err="1">
                <a:latin typeface="Outfit SemiBold" pitchFamily="2" charset="0"/>
              </a:rPr>
              <a:t>Other</a:t>
            </a:r>
            <a:r>
              <a:rPr lang="tr-TR" sz="1900" dirty="0">
                <a:latin typeface="Outfit SemiBold" pitchFamily="2" charset="0"/>
              </a:rPr>
              <a:t> </a:t>
            </a:r>
            <a:r>
              <a:rPr lang="tr-TR" sz="1900" dirty="0" err="1">
                <a:latin typeface="Outfit SemiBold" pitchFamily="2" charset="0"/>
              </a:rPr>
              <a:t>Architectures</a:t>
            </a:r>
            <a:r>
              <a:rPr lang="tr-TR" sz="1900" dirty="0">
                <a:latin typeface="Outfit SemiBold" pitchFamily="2" charset="0"/>
              </a:rPr>
              <a:t> &amp; </a:t>
            </a:r>
            <a:r>
              <a:rPr lang="tr-TR" sz="1900" dirty="0" err="1">
                <a:latin typeface="Outfit SemiBold" pitchFamily="2" charset="0"/>
              </a:rPr>
              <a:t>Patterns</a:t>
            </a:r>
            <a:r>
              <a:rPr lang="tr-TR" sz="1900" dirty="0">
                <a:latin typeface="Outfit SemiBold" pitchFamily="2" charset="0"/>
              </a:rPr>
              <a:t> </a:t>
            </a:r>
          </a:p>
          <a:p>
            <a:pPr algn="l"/>
            <a:r>
              <a:rPr lang="tr-TR" sz="1900" dirty="0">
                <a:latin typeface="Outfit SemiBold" pitchFamily="2" charset="0"/>
              </a:rPr>
              <a:t>3. Strategic Design</a:t>
            </a:r>
          </a:p>
          <a:p>
            <a:pPr algn="l"/>
            <a:r>
              <a:rPr lang="tr-TR" sz="1900" dirty="0">
                <a:latin typeface="Outfit SemiBold" pitchFamily="2" charset="0"/>
              </a:rPr>
              <a:t>4. </a:t>
            </a:r>
            <a:r>
              <a:rPr lang="tr-TR" sz="1900" dirty="0" err="1">
                <a:latin typeface="Outfit SemiBold" pitchFamily="2" charset="0"/>
              </a:rPr>
              <a:t>Tactical</a:t>
            </a:r>
            <a:r>
              <a:rPr lang="tr-TR" sz="1900" dirty="0">
                <a:latin typeface="Outfit SemiBold" pitchFamily="2" charset="0"/>
              </a:rPr>
              <a:t> Design</a:t>
            </a:r>
          </a:p>
          <a:p>
            <a:pPr algn="l"/>
            <a:r>
              <a:rPr lang="tr-TR" sz="1900" dirty="0">
                <a:latin typeface="Outfit SemiBold" pitchFamily="2" charset="0"/>
              </a:rPr>
              <a:t>5. </a:t>
            </a:r>
            <a:r>
              <a:rPr lang="tr-TR" sz="1900" dirty="0" err="1">
                <a:latin typeface="Outfit SemiBold" pitchFamily="2" charset="0"/>
              </a:rPr>
              <a:t>Event</a:t>
            </a:r>
            <a:r>
              <a:rPr lang="tr-TR" sz="1900" dirty="0">
                <a:latin typeface="Outfit SemiBold" pitchFamily="2" charset="0"/>
              </a:rPr>
              <a:t> </a:t>
            </a:r>
            <a:r>
              <a:rPr lang="tr-TR" sz="1900" dirty="0" err="1">
                <a:latin typeface="Outfit SemiBold" pitchFamily="2" charset="0"/>
              </a:rPr>
              <a:t>Storming</a:t>
            </a:r>
            <a:endParaRPr lang="tr-TR" sz="1900" dirty="0">
              <a:latin typeface="Outfit SemiBold" pitchFamily="2" charset="0"/>
            </a:endParaRPr>
          </a:p>
          <a:p>
            <a:pPr algn="l"/>
            <a:r>
              <a:rPr lang="tr-TR" sz="1900" dirty="0"/>
              <a:t>6. </a:t>
            </a:r>
            <a:r>
              <a:rPr lang="tr-TR" sz="1900" dirty="0" err="1"/>
              <a:t>Sample</a:t>
            </a:r>
            <a:r>
              <a:rPr lang="tr-TR" sz="1900" dirty="0"/>
              <a:t> Project </a:t>
            </a:r>
            <a:r>
              <a:rPr lang="tr-TR" sz="1900" dirty="0" err="1"/>
              <a:t>Structure</a:t>
            </a:r>
            <a:r>
              <a:rPr lang="tr-TR" sz="1900" dirty="0"/>
              <a:t> in Spring </a:t>
            </a:r>
            <a:r>
              <a:rPr lang="tr-TR" sz="1900" dirty="0" err="1"/>
              <a:t>Boot</a:t>
            </a:r>
            <a:endParaRPr lang="tr-TR" sz="1900" dirty="0"/>
          </a:p>
        </p:txBody>
      </p:sp>
    </p:spTree>
    <p:extLst>
      <p:ext uri="{BB962C8B-B14F-4D97-AF65-F5344CB8AC3E}">
        <p14:creationId xmlns:p14="http://schemas.microsoft.com/office/powerpoint/2010/main" val="303649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2EF0EFD-24F0-70D1-7DAF-163BD91FA4BC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1.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What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is DDD?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Why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?</a:t>
            </a:r>
            <a:endParaRPr lang="tr-TR" sz="2800" dirty="0">
              <a:latin typeface="Outfit SemiBold" pitchFamily="2" charset="0"/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9DFBFCB-AEB5-AA41-D262-4C19659F7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4509" y="946951"/>
            <a:ext cx="3689462" cy="2672549"/>
          </a:xfrm>
          <a:prstGeom prst="rect">
            <a:avLst/>
          </a:prstGeom>
        </p:spPr>
      </p:pic>
      <p:grpSp>
        <p:nvGrpSpPr>
          <p:cNvPr id="20" name="Grup 19">
            <a:extLst>
              <a:ext uri="{FF2B5EF4-FFF2-40B4-BE49-F238E27FC236}">
                <a16:creationId xmlns:a16="http://schemas.microsoft.com/office/drawing/2014/main" id="{73589349-6582-7DBB-E058-7EB5C76A60B3}"/>
              </a:ext>
            </a:extLst>
          </p:cNvPr>
          <p:cNvGrpSpPr/>
          <p:nvPr/>
        </p:nvGrpSpPr>
        <p:grpSpPr>
          <a:xfrm>
            <a:off x="873006" y="3855511"/>
            <a:ext cx="10445989" cy="2494583"/>
            <a:chOff x="886117" y="3855511"/>
            <a:chExt cx="10445989" cy="2494583"/>
          </a:xfrm>
        </p:grpSpPr>
        <p:sp>
          <p:nvSpPr>
            <p:cNvPr id="21" name="Dikdörtgen 20">
              <a:extLst>
                <a:ext uri="{FF2B5EF4-FFF2-40B4-BE49-F238E27FC236}">
                  <a16:creationId xmlns:a16="http://schemas.microsoft.com/office/drawing/2014/main" id="{35920D4A-0EAD-E6DE-284E-45DAFF984CFA}"/>
                </a:ext>
              </a:extLst>
            </p:cNvPr>
            <p:cNvSpPr/>
            <p:nvPr/>
          </p:nvSpPr>
          <p:spPr>
            <a:xfrm>
              <a:off x="6645385" y="4279031"/>
              <a:ext cx="1522051" cy="2005314"/>
            </a:xfrm>
            <a:prstGeom prst="rect">
              <a:avLst/>
            </a:prstGeom>
            <a:gradFill>
              <a:gsLst>
                <a:gs pos="0">
                  <a:srgbClr val="96D0F2"/>
                </a:gs>
                <a:gs pos="50000">
                  <a:srgbClr val="DC5EBD"/>
                </a:gs>
                <a:gs pos="100000">
                  <a:srgbClr val="9978B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sp>
          <p:nvSpPr>
            <p:cNvPr id="22" name="Dikdörtgen 21">
              <a:extLst>
                <a:ext uri="{FF2B5EF4-FFF2-40B4-BE49-F238E27FC236}">
                  <a16:creationId xmlns:a16="http://schemas.microsoft.com/office/drawing/2014/main" id="{BB15878A-B126-E6C6-C111-D494CBF98375}"/>
                </a:ext>
              </a:extLst>
            </p:cNvPr>
            <p:cNvSpPr/>
            <p:nvPr/>
          </p:nvSpPr>
          <p:spPr>
            <a:xfrm>
              <a:off x="4165307" y="4279031"/>
              <a:ext cx="1522051" cy="2005314"/>
            </a:xfrm>
            <a:prstGeom prst="rect">
              <a:avLst/>
            </a:prstGeom>
            <a:gradFill>
              <a:gsLst>
                <a:gs pos="0">
                  <a:srgbClr val="96D0F2"/>
                </a:gs>
                <a:gs pos="50000">
                  <a:srgbClr val="DC5EBD"/>
                </a:gs>
                <a:gs pos="100000">
                  <a:srgbClr val="9978B5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 dirty="0"/>
            </a:p>
          </p:txBody>
        </p:sp>
        <p:pic>
          <p:nvPicPr>
            <p:cNvPr id="23" name="Picture 2" descr="Domain-driven Design Eric Evans Fiyatları ve Yorumları | En Ucuzu Akakçe">
              <a:extLst>
                <a:ext uri="{FF2B5EF4-FFF2-40B4-BE49-F238E27FC236}">
                  <a16:creationId xmlns:a16="http://schemas.microsoft.com/office/drawing/2014/main" id="{12B5613F-F6B0-6700-D823-3EC7CA32A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7460" y="4190167"/>
              <a:ext cx="1536522" cy="203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Eric Evans">
              <a:extLst>
                <a:ext uri="{FF2B5EF4-FFF2-40B4-BE49-F238E27FC236}">
                  <a16:creationId xmlns:a16="http://schemas.microsoft.com/office/drawing/2014/main" id="{FAA11FAF-E356-DA62-9225-0A5F87B696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86117" y="4091453"/>
              <a:ext cx="2258641" cy="2258641"/>
            </a:xfrm>
            <a:prstGeom prst="ellipse">
              <a:avLst/>
            </a:prstGeom>
            <a:noFill/>
            <a:ln w="38100">
              <a:gradFill>
                <a:gsLst>
                  <a:gs pos="50000">
                    <a:srgbClr val="DB55B9"/>
                  </a:gs>
                  <a:gs pos="0">
                    <a:srgbClr val="95D2F3"/>
                  </a:gs>
                  <a:gs pos="100000">
                    <a:srgbClr val="8E6AAD"/>
                  </a:gs>
                </a:gsLst>
                <a:lin ang="0" scaled="0"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VaughnVernon (Vaughn Vernon) · GitHub">
              <a:extLst>
                <a:ext uri="{FF2B5EF4-FFF2-40B4-BE49-F238E27FC236}">
                  <a16:creationId xmlns:a16="http://schemas.microsoft.com/office/drawing/2014/main" id="{F46CEA50-FC08-EAC5-8EBF-1201F28A1D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073465" y="4091453"/>
              <a:ext cx="2258641" cy="2258641"/>
            </a:xfrm>
            <a:prstGeom prst="ellipse">
              <a:avLst/>
            </a:prstGeom>
            <a:noFill/>
            <a:ln w="38100">
              <a:gradFill>
                <a:gsLst>
                  <a:gs pos="0">
                    <a:srgbClr val="96D0F2"/>
                  </a:gs>
                  <a:gs pos="50000">
                    <a:srgbClr val="DC5EBD"/>
                  </a:gs>
                  <a:gs pos="100000">
                    <a:srgbClr val="9978B5"/>
                  </a:gs>
                </a:gsLst>
                <a:lin ang="0" scaled="0"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Implementing Domain-Driven Design: Vernon, Vaughn: 8601404568893:  Amazon.com: Books">
              <a:extLst>
                <a:ext uri="{FF2B5EF4-FFF2-40B4-BE49-F238E27FC236}">
                  <a16:creationId xmlns:a16="http://schemas.microsoft.com/office/drawing/2014/main" id="{70847E20-606A-CD1D-597D-B9E025329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180" y="4190167"/>
              <a:ext cx="1522051" cy="2037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B43D8E3F-8F88-1961-7F13-B430CC9F9A45}"/>
                </a:ext>
              </a:extLst>
            </p:cNvPr>
            <p:cNvSpPr txBox="1"/>
            <p:nvPr/>
          </p:nvSpPr>
          <p:spPr>
            <a:xfrm>
              <a:off x="4454705" y="3855511"/>
              <a:ext cx="7441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utfit SemiBold" pitchFamily="2" charset="0"/>
                </a:rPr>
                <a:t>2003</a:t>
              </a:r>
            </a:p>
          </p:txBody>
        </p:sp>
        <p:sp>
          <p:nvSpPr>
            <p:cNvPr id="28" name="Metin kutusu 27">
              <a:extLst>
                <a:ext uri="{FF2B5EF4-FFF2-40B4-BE49-F238E27FC236}">
                  <a16:creationId xmlns:a16="http://schemas.microsoft.com/office/drawing/2014/main" id="{FEA62208-E10D-0605-495F-6776813CFEC5}"/>
                </a:ext>
              </a:extLst>
            </p:cNvPr>
            <p:cNvSpPr txBox="1"/>
            <p:nvPr/>
          </p:nvSpPr>
          <p:spPr>
            <a:xfrm>
              <a:off x="7010330" y="3855511"/>
              <a:ext cx="676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utfit SemiBold" pitchFamily="2" charset="0"/>
                </a:rPr>
                <a:t>2013</a:t>
              </a:r>
            </a:p>
          </p:txBody>
        </p:sp>
        <p:cxnSp>
          <p:nvCxnSpPr>
            <p:cNvPr id="29" name="Düz Bağlayıcı 28">
              <a:extLst>
                <a:ext uri="{FF2B5EF4-FFF2-40B4-BE49-F238E27FC236}">
                  <a16:creationId xmlns:a16="http://schemas.microsoft.com/office/drawing/2014/main" id="{B98ED133-1323-D3D7-9A28-B3A4A4762FD9}"/>
                </a:ext>
              </a:extLst>
            </p:cNvPr>
            <p:cNvCxnSpPr>
              <a:cxnSpLocks/>
            </p:cNvCxnSpPr>
            <p:nvPr/>
          </p:nvCxnSpPr>
          <p:spPr>
            <a:xfrm>
              <a:off x="7932790" y="5238729"/>
              <a:ext cx="954035" cy="0"/>
            </a:xfrm>
            <a:prstGeom prst="line">
              <a:avLst/>
            </a:prstGeom>
            <a:ln w="635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9A77B5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Düz Bağlayıcı 29">
              <a:extLst>
                <a:ext uri="{FF2B5EF4-FFF2-40B4-BE49-F238E27FC236}">
                  <a16:creationId xmlns:a16="http://schemas.microsoft.com/office/drawing/2014/main" id="{D1DD7A74-261C-22AD-CC10-B6DF49327D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5415" y="5238729"/>
              <a:ext cx="963560" cy="0"/>
            </a:xfrm>
            <a:prstGeom prst="line">
              <a:avLst/>
            </a:prstGeom>
            <a:ln w="63500" cap="rnd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9A77B5"/>
                  </a:gs>
                </a:gsLst>
                <a:lin ang="0" scaled="0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fik 30">
            <a:extLst>
              <a:ext uri="{FF2B5EF4-FFF2-40B4-BE49-F238E27FC236}">
                <a16:creationId xmlns:a16="http://schemas.microsoft.com/office/drawing/2014/main" id="{99E58C5F-4BC5-4043-C8B9-4C59FAB75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71600" y="917812"/>
            <a:ext cx="2629040" cy="26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39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D94A8A5-33DF-89CF-843B-210B5F5D3F2D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1.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What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is DDD?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Why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?</a:t>
            </a:r>
            <a:endParaRPr lang="tr-TR" sz="2800" dirty="0">
              <a:latin typeface="Outfit Semi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DB106-70EE-A13B-3DA7-94D2324E60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95518" y="2133506"/>
            <a:ext cx="4000963" cy="4000963"/>
          </a:xfrm>
          <a:prstGeom prst="roundRect">
            <a:avLst>
              <a:gd name="adj" fmla="val 11606"/>
            </a:avLst>
          </a:prstGeom>
          <a:noFill/>
          <a:ln w="38100">
            <a:gradFill>
              <a:gsLst>
                <a:gs pos="50000">
                  <a:srgbClr val="DB55B9"/>
                </a:gs>
                <a:gs pos="0">
                  <a:srgbClr val="95D2F3"/>
                </a:gs>
                <a:gs pos="100000">
                  <a:srgbClr val="8E6AAD"/>
                </a:gs>
              </a:gsLst>
              <a:lin ang="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22C8511-F850-A65A-6ACE-4AAD58F7C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98471" y="3650942"/>
            <a:ext cx="2815246" cy="2815246"/>
          </a:xfrm>
          <a:prstGeom prst="roundRect">
            <a:avLst>
              <a:gd name="adj" fmla="val 11606"/>
            </a:avLst>
          </a:prstGeom>
          <a:noFill/>
          <a:ln w="38100">
            <a:gradFill>
              <a:gsLst>
                <a:gs pos="50000">
                  <a:srgbClr val="DB55B9"/>
                </a:gs>
                <a:gs pos="0">
                  <a:srgbClr val="95D2F3"/>
                </a:gs>
                <a:gs pos="100000">
                  <a:srgbClr val="8E6AAD"/>
                </a:gs>
              </a:gsLst>
              <a:lin ang="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007E9825-3BEE-DC30-C93C-B9E7B8890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378283" y="3650942"/>
            <a:ext cx="2815246" cy="2815246"/>
          </a:xfrm>
          <a:prstGeom prst="roundRect">
            <a:avLst>
              <a:gd name="adj" fmla="val 11606"/>
            </a:avLst>
          </a:prstGeom>
          <a:noFill/>
          <a:ln w="38100">
            <a:gradFill>
              <a:gsLst>
                <a:gs pos="50000">
                  <a:srgbClr val="DB55B9"/>
                </a:gs>
                <a:gs pos="0">
                  <a:srgbClr val="95D2F3"/>
                </a:gs>
                <a:gs pos="100000">
                  <a:srgbClr val="8E6AAD"/>
                </a:gs>
              </a:gsLst>
              <a:lin ang="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ikdörtgen: Köşeleri Yuvarlatılmış 2">
            <a:extLst>
              <a:ext uri="{FF2B5EF4-FFF2-40B4-BE49-F238E27FC236}">
                <a16:creationId xmlns:a16="http://schemas.microsoft.com/office/drawing/2014/main" id="{A9C51452-46D9-7D41-F9CE-66CB870BD8B7}"/>
              </a:ext>
            </a:extLst>
          </p:cNvPr>
          <p:cNvSpPr/>
          <p:nvPr/>
        </p:nvSpPr>
        <p:spPr>
          <a:xfrm>
            <a:off x="2973120" y="830508"/>
            <a:ext cx="6245760" cy="1033800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F5132209-7F51-845D-0466-387AEDD34B30}"/>
              </a:ext>
            </a:extLst>
          </p:cNvPr>
          <p:cNvSpPr txBox="1"/>
          <p:nvPr/>
        </p:nvSpPr>
        <p:spPr>
          <a:xfrm>
            <a:off x="3862817" y="982275"/>
            <a:ext cx="4466367" cy="717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/>
                <a:latin typeface="Outfit SemiBold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Software Development approach for designing COMPLEX businesses</a:t>
            </a:r>
            <a:endParaRPr lang="en-US" sz="2000" dirty="0">
              <a:solidFill>
                <a:schemeClr val="bg1"/>
              </a:solidFill>
              <a:latin typeface="Outfit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ikdörtgen: Köşeleri Yuvarlatılmış 1">
            <a:extLst>
              <a:ext uri="{FF2B5EF4-FFF2-40B4-BE49-F238E27FC236}">
                <a16:creationId xmlns:a16="http://schemas.microsoft.com/office/drawing/2014/main" id="{78C0C38D-7B8B-1309-6E10-46FC0EFB3F00}"/>
              </a:ext>
            </a:extLst>
          </p:cNvPr>
          <p:cNvSpPr/>
          <p:nvPr/>
        </p:nvSpPr>
        <p:spPr>
          <a:xfrm>
            <a:off x="486433" y="975392"/>
            <a:ext cx="11219135" cy="1329658"/>
          </a:xfrm>
          <a:prstGeom prst="roundRect">
            <a:avLst>
              <a:gd name="adj" fmla="val 9084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5DB3A7E4-5BB1-6CC5-4410-1FBD6F805EFF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2.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Relations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of DDD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with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Other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Architectures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&amp;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Patterns</a:t>
            </a:r>
            <a:endParaRPr lang="tr-TR" sz="2800" dirty="0">
              <a:latin typeface="Outfit SemiBold" pitchFamily="2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2539E3B2-2F0B-BB50-6BD7-236F9413AEF1}"/>
              </a:ext>
            </a:extLst>
          </p:cNvPr>
          <p:cNvSpPr txBox="1"/>
          <p:nvPr/>
        </p:nvSpPr>
        <p:spPr>
          <a:xfrm>
            <a:off x="1206228" y="1286278"/>
            <a:ext cx="16786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 SemiBold" pitchFamily="2" charset="0"/>
              </a:rPr>
              <a:t>Microservice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utfit SemiBold" pitchFamily="2" charset="0"/>
              </a:rPr>
              <a:t>Architecture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90E7D3A5-0A69-3693-D95D-FDAB90CC7D35}"/>
              </a:ext>
            </a:extLst>
          </p:cNvPr>
          <p:cNvSpPr txBox="1"/>
          <p:nvPr/>
        </p:nvSpPr>
        <p:spPr>
          <a:xfrm>
            <a:off x="5250256" y="1286278"/>
            <a:ext cx="16914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Outfit SemiBold" pitchFamily="2" charset="0"/>
              </a:rPr>
              <a:t>Event Driven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Outfit SemiBold" pitchFamily="2" charset="0"/>
              </a:rPr>
              <a:t>Architecture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2333D025-20E1-EA84-669C-EC10D43B3790}"/>
              </a:ext>
            </a:extLst>
          </p:cNvPr>
          <p:cNvSpPr txBox="1"/>
          <p:nvPr/>
        </p:nvSpPr>
        <p:spPr>
          <a:xfrm>
            <a:off x="8925177" y="1101612"/>
            <a:ext cx="2060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Outfit SemiBold" pitchFamily="2" charset="0"/>
              </a:rPr>
              <a:t>Clean / Hexagonal / Onion Architecture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Outfit SemiBold" pitchFamily="2" charset="0"/>
              </a:rPr>
              <a:t>Ports &amp; Adapters Design Pattern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E359AB6-8A84-1B8E-B7A1-B3866893B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5449" y="2834608"/>
            <a:ext cx="1800225" cy="30480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13AA1B3B-21B0-9671-A75C-BA3C2CDE8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34405" y="2875953"/>
            <a:ext cx="2965311" cy="2965311"/>
          </a:xfrm>
          <a:prstGeom prst="rect">
            <a:avLst/>
          </a:prstGeom>
        </p:spPr>
      </p:pic>
      <p:grpSp>
        <p:nvGrpSpPr>
          <p:cNvPr id="22" name="Grup 21">
            <a:extLst>
              <a:ext uri="{FF2B5EF4-FFF2-40B4-BE49-F238E27FC236}">
                <a16:creationId xmlns:a16="http://schemas.microsoft.com/office/drawing/2014/main" id="{D97FC26E-ABD7-2C18-62EB-B27245C0A147}"/>
              </a:ext>
            </a:extLst>
          </p:cNvPr>
          <p:cNvGrpSpPr/>
          <p:nvPr/>
        </p:nvGrpSpPr>
        <p:grpSpPr>
          <a:xfrm>
            <a:off x="4122661" y="1238451"/>
            <a:ext cx="3946679" cy="803539"/>
            <a:chOff x="4012488" y="1238451"/>
            <a:chExt cx="3946679" cy="803539"/>
          </a:xfrm>
        </p:grpSpPr>
        <p:cxnSp>
          <p:nvCxnSpPr>
            <p:cNvPr id="23" name="Düz Bağlayıcı 22">
              <a:extLst>
                <a:ext uri="{FF2B5EF4-FFF2-40B4-BE49-F238E27FC236}">
                  <a16:creationId xmlns:a16="http://schemas.microsoft.com/office/drawing/2014/main" id="{F56ACBA1-0CEC-3661-177F-E0C6C2123D89}"/>
                </a:ext>
              </a:extLst>
            </p:cNvPr>
            <p:cNvCxnSpPr/>
            <p:nvPr/>
          </p:nvCxnSpPr>
          <p:spPr>
            <a:xfrm>
              <a:off x="4012488" y="1238451"/>
              <a:ext cx="0" cy="803539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>
              <a:extLst>
                <a:ext uri="{FF2B5EF4-FFF2-40B4-BE49-F238E27FC236}">
                  <a16:creationId xmlns:a16="http://schemas.microsoft.com/office/drawing/2014/main" id="{CFCD7320-F783-7986-7F25-56B0BFB22874}"/>
                </a:ext>
              </a:extLst>
            </p:cNvPr>
            <p:cNvCxnSpPr/>
            <p:nvPr/>
          </p:nvCxnSpPr>
          <p:spPr>
            <a:xfrm>
              <a:off x="7959167" y="1238451"/>
              <a:ext cx="0" cy="803539"/>
            </a:xfrm>
            <a:prstGeom prst="line">
              <a:avLst/>
            </a:prstGeom>
            <a:ln w="190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0B1EB569-8E54-3B66-05EC-A4A814C05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1837" y="3214063"/>
            <a:ext cx="3967592" cy="232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07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31301AE-38A1-0673-97C3-54CB55EF4D79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3. Strategic Design</a:t>
            </a:r>
            <a:endParaRPr lang="tr-TR" sz="2800" dirty="0">
              <a:latin typeface="Outfit SemiBold" pitchFamily="2" charset="0"/>
            </a:endParaRPr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894F70CD-CD9A-A531-F826-3E4479C17D82}"/>
              </a:ext>
            </a:extLst>
          </p:cNvPr>
          <p:cNvGrpSpPr/>
          <p:nvPr/>
        </p:nvGrpSpPr>
        <p:grpSpPr>
          <a:xfrm>
            <a:off x="6800850" y="2190749"/>
            <a:ext cx="4807116" cy="3019425"/>
            <a:chOff x="470519" y="3518674"/>
            <a:chExt cx="4412388" cy="2826621"/>
          </a:xfrm>
        </p:grpSpPr>
        <p:sp>
          <p:nvSpPr>
            <p:cNvPr id="6" name="Dikdörtgen: Köşeleri Yuvarlatılmış 16">
              <a:extLst>
                <a:ext uri="{FF2B5EF4-FFF2-40B4-BE49-F238E27FC236}">
                  <a16:creationId xmlns:a16="http://schemas.microsoft.com/office/drawing/2014/main" id="{6EC418DF-772D-D252-8005-9D3638D2F07A}"/>
                </a:ext>
              </a:extLst>
            </p:cNvPr>
            <p:cNvSpPr/>
            <p:nvPr/>
          </p:nvSpPr>
          <p:spPr>
            <a:xfrm>
              <a:off x="517628" y="3556773"/>
              <a:ext cx="4263406" cy="2788522"/>
            </a:xfrm>
            <a:prstGeom prst="roundRect">
              <a:avLst>
                <a:gd name="adj" fmla="val 6713"/>
              </a:avLst>
            </a:prstGeom>
            <a:gradFill>
              <a:gsLst>
                <a:gs pos="0">
                  <a:srgbClr val="5B9ADF"/>
                </a:gs>
                <a:gs pos="100000">
                  <a:srgbClr val="DB5EBD"/>
                </a:gs>
              </a:gsLst>
              <a:lin ang="21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tr-TR" dirty="0"/>
            </a:p>
          </p:txBody>
        </p:sp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8BA43FAD-FED4-F418-8FAE-205BA8D05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0519" y="3518674"/>
              <a:ext cx="4263406" cy="2788522"/>
            </a:xfrm>
            <a:prstGeom prst="roundRect">
              <a:avLst>
                <a:gd name="adj" fmla="val 7103"/>
              </a:avLst>
            </a:prstGeom>
            <a:effectLst/>
          </p:spPr>
        </p:pic>
        <p:sp>
          <p:nvSpPr>
            <p:cNvPr id="8" name="Metin kutusu 7">
              <a:extLst>
                <a:ext uri="{FF2B5EF4-FFF2-40B4-BE49-F238E27FC236}">
                  <a16:creationId xmlns:a16="http://schemas.microsoft.com/office/drawing/2014/main" id="{DF9CDCFF-EFC1-39B5-4FF0-262682DB44F7}"/>
                </a:ext>
              </a:extLst>
            </p:cNvPr>
            <p:cNvSpPr txBox="1"/>
            <p:nvPr/>
          </p:nvSpPr>
          <p:spPr>
            <a:xfrm>
              <a:off x="1696221" y="4565250"/>
              <a:ext cx="1639222" cy="40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utfit Medium" pitchFamily="2" charset="0"/>
                  <a:cs typeface="Times New Roman" panose="02020603050405020304" pitchFamily="18" charset="0"/>
                </a:rPr>
                <a:t>MONEY</a:t>
              </a:r>
              <a:endParaRPr lang="tr-TR" sz="1200" dirty="0">
                <a:latin typeface="Outfit Medium" pitchFamily="2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atin typeface="Outfit Medium" pitchFamily="2" charset="0"/>
                  <a:cs typeface="Times New Roman" panose="02020603050405020304" pitchFamily="18" charset="0"/>
                </a:rPr>
                <a:t>MAKER</a:t>
              </a:r>
              <a:endParaRPr lang="tr-TR" sz="1200" dirty="0">
                <a:latin typeface="Outfit Medium" pitchFamily="2" charset="0"/>
              </a:endParaRPr>
            </a:p>
          </p:txBody>
        </p:sp>
        <p:sp>
          <p:nvSpPr>
            <p:cNvPr id="9" name="Metin kutusu 8">
              <a:extLst>
                <a:ext uri="{FF2B5EF4-FFF2-40B4-BE49-F238E27FC236}">
                  <a16:creationId xmlns:a16="http://schemas.microsoft.com/office/drawing/2014/main" id="{F174183A-86F2-A2F8-D98C-60F79CA606EF}"/>
                </a:ext>
              </a:extLst>
            </p:cNvPr>
            <p:cNvSpPr txBox="1"/>
            <p:nvPr/>
          </p:nvSpPr>
          <p:spPr>
            <a:xfrm>
              <a:off x="473935" y="3623330"/>
              <a:ext cx="1255407" cy="40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utfit Medium" pitchFamily="2" charset="0"/>
                  <a:cs typeface="Times New Roman" panose="02020603050405020304" pitchFamily="18" charset="0"/>
                </a:rPr>
                <a:t>SUPPORTING</a:t>
              </a:r>
              <a:endParaRPr lang="tr-TR" sz="1200" dirty="0">
                <a:latin typeface="Outfit Medium" pitchFamily="2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atin typeface="Outfit Medium" pitchFamily="2" charset="0"/>
                  <a:cs typeface="Times New Roman" panose="02020603050405020304" pitchFamily="18" charset="0"/>
                </a:rPr>
                <a:t>SUBDOMAIN</a:t>
              </a:r>
              <a:endParaRPr lang="tr-TR" sz="1200" dirty="0">
                <a:latin typeface="Outfit Medium" pitchFamily="2" charset="0"/>
              </a:endParaRPr>
            </a:p>
          </p:txBody>
        </p:sp>
        <p:sp>
          <p:nvSpPr>
            <p:cNvPr id="10" name="Yay 9">
              <a:extLst>
                <a:ext uri="{FF2B5EF4-FFF2-40B4-BE49-F238E27FC236}">
                  <a16:creationId xmlns:a16="http://schemas.microsoft.com/office/drawing/2014/main" id="{F967E105-A8E0-7184-1ED3-B76E16CA5ECA}"/>
                </a:ext>
              </a:extLst>
            </p:cNvPr>
            <p:cNvSpPr/>
            <p:nvPr/>
          </p:nvSpPr>
          <p:spPr>
            <a:xfrm rot="20199864">
              <a:off x="1407433" y="3819413"/>
              <a:ext cx="550294" cy="593457"/>
            </a:xfrm>
            <a:prstGeom prst="arc">
              <a:avLst/>
            </a:prstGeom>
            <a:ln w="25400" cap="rnd">
              <a:solidFill>
                <a:srgbClr val="896BBB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1" name="Yay 10">
              <a:extLst>
                <a:ext uri="{FF2B5EF4-FFF2-40B4-BE49-F238E27FC236}">
                  <a16:creationId xmlns:a16="http://schemas.microsoft.com/office/drawing/2014/main" id="{BF43A8F1-7BFF-8F9E-A20A-D99644426EC3}"/>
                </a:ext>
              </a:extLst>
            </p:cNvPr>
            <p:cNvSpPr/>
            <p:nvPr/>
          </p:nvSpPr>
          <p:spPr>
            <a:xfrm rot="6290010">
              <a:off x="3406465" y="4503393"/>
              <a:ext cx="550294" cy="593457"/>
            </a:xfrm>
            <a:prstGeom prst="arc">
              <a:avLst/>
            </a:prstGeom>
            <a:ln w="25400" cap="rnd">
              <a:solidFill>
                <a:srgbClr val="896BBB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2" name="Metin kutusu 11">
              <a:extLst>
                <a:ext uri="{FF2B5EF4-FFF2-40B4-BE49-F238E27FC236}">
                  <a16:creationId xmlns:a16="http://schemas.microsoft.com/office/drawing/2014/main" id="{F2809759-F4B9-AC26-8B8B-E9D3FE14E38E}"/>
                </a:ext>
              </a:extLst>
            </p:cNvPr>
            <p:cNvSpPr txBox="1"/>
            <p:nvPr/>
          </p:nvSpPr>
          <p:spPr>
            <a:xfrm>
              <a:off x="3512236" y="4496743"/>
              <a:ext cx="1370671" cy="40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utfit Medium" pitchFamily="2" charset="0"/>
                  <a:cs typeface="Times New Roman" panose="02020603050405020304" pitchFamily="18" charset="0"/>
                </a:rPr>
                <a:t>GENERIC</a:t>
              </a:r>
              <a:endParaRPr lang="tr-TR" sz="1200" dirty="0">
                <a:latin typeface="Outfit Medium" pitchFamily="2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>
                  <a:latin typeface="Outfit Medium" pitchFamily="2" charset="0"/>
                  <a:cs typeface="Times New Roman" panose="02020603050405020304" pitchFamily="18" charset="0"/>
                </a:rPr>
                <a:t>SUBDOMAIN</a:t>
              </a:r>
              <a:endParaRPr lang="tr-TR" sz="1200" dirty="0">
                <a:latin typeface="Outfit Medium" pitchFamily="2" charset="0"/>
              </a:endParaRPr>
            </a:p>
          </p:txBody>
        </p:sp>
      </p:grpSp>
      <p:pic>
        <p:nvPicPr>
          <p:cNvPr id="13" name="Resim 12">
            <a:extLst>
              <a:ext uri="{FF2B5EF4-FFF2-40B4-BE49-F238E27FC236}">
                <a16:creationId xmlns:a16="http://schemas.microsoft.com/office/drawing/2014/main" id="{5A95CBAD-EFA4-F567-5295-45947A2669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9FAFE"/>
              </a:clrFrom>
              <a:clrTo>
                <a:srgbClr val="F9FA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654" y="1217600"/>
            <a:ext cx="6292765" cy="5048634"/>
          </a:xfrm>
          <a:prstGeom prst="rect">
            <a:avLst/>
          </a:prstGeom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CC249154-B7ED-7432-28EB-5C5D0409D6DD}"/>
              </a:ext>
            </a:extLst>
          </p:cNvPr>
          <p:cNvSpPr txBox="1"/>
          <p:nvPr/>
        </p:nvSpPr>
        <p:spPr>
          <a:xfrm>
            <a:off x="1190624" y="1131748"/>
            <a:ext cx="414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Outfit Medium" pitchFamily="2" charset="0"/>
                <a:cs typeface="Times New Roman" panose="02020603050405020304" pitchFamily="18" charset="0"/>
              </a:rPr>
              <a:t>PROBLEM SPACE</a:t>
            </a:r>
            <a:endParaRPr lang="tr-TR" sz="2000" dirty="0"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23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F7320EE8-462D-F3F6-ADB3-5AEDD9010E7A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3. Strategic Design –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Bounded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Context</a:t>
            </a:r>
            <a:endParaRPr lang="tr-TR" sz="2800" dirty="0">
              <a:latin typeface="Outfit SemiBold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93174C-8FC6-4589-BF88-F8D2C4AFD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9268" y="989174"/>
            <a:ext cx="7192710" cy="539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564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dörtgen: Köşeleri Yuvarlatılmış 13">
            <a:extLst>
              <a:ext uri="{FF2B5EF4-FFF2-40B4-BE49-F238E27FC236}">
                <a16:creationId xmlns:a16="http://schemas.microsoft.com/office/drawing/2014/main" id="{EB61C5BC-3C01-47DF-C58C-CA06B04B7100}"/>
              </a:ext>
            </a:extLst>
          </p:cNvPr>
          <p:cNvSpPr/>
          <p:nvPr/>
        </p:nvSpPr>
        <p:spPr>
          <a:xfrm>
            <a:off x="5557851" y="1910735"/>
            <a:ext cx="6238848" cy="3480816"/>
          </a:xfrm>
          <a:prstGeom prst="roundRect">
            <a:avLst>
              <a:gd name="adj" fmla="val 5800"/>
            </a:avLst>
          </a:prstGeom>
          <a:gradFill>
            <a:gsLst>
              <a:gs pos="0">
                <a:srgbClr val="5B9ADF"/>
              </a:gs>
              <a:gs pos="100000">
                <a:srgbClr val="DB5EBD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F9AA5E0-2C19-92AC-E5B3-12BF3365FF4B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3. Strategic Design –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Ubiquitous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Language</a:t>
            </a:r>
            <a:endParaRPr lang="tr-TR" sz="2800" dirty="0">
              <a:latin typeface="Outfit SemiBold" pitchFamily="2" charset="0"/>
            </a:endParaRPr>
          </a:p>
        </p:txBody>
      </p:sp>
      <p:grpSp>
        <p:nvGrpSpPr>
          <p:cNvPr id="6" name="Grup 5">
            <a:extLst>
              <a:ext uri="{FF2B5EF4-FFF2-40B4-BE49-F238E27FC236}">
                <a16:creationId xmlns:a16="http://schemas.microsoft.com/office/drawing/2014/main" id="{B6D1DDF0-C658-D3BE-225A-52B4DE71A2B3}"/>
              </a:ext>
            </a:extLst>
          </p:cNvPr>
          <p:cNvGrpSpPr/>
          <p:nvPr/>
        </p:nvGrpSpPr>
        <p:grpSpPr>
          <a:xfrm>
            <a:off x="424337" y="2195891"/>
            <a:ext cx="4652488" cy="2598323"/>
            <a:chOff x="424337" y="1948835"/>
            <a:chExt cx="4652488" cy="2598323"/>
          </a:xfrm>
        </p:grpSpPr>
        <p:sp>
          <p:nvSpPr>
            <p:cNvPr id="7" name="Metin kutusu 6">
              <a:extLst>
                <a:ext uri="{FF2B5EF4-FFF2-40B4-BE49-F238E27FC236}">
                  <a16:creationId xmlns:a16="http://schemas.microsoft.com/office/drawing/2014/main" id="{65C14844-36C3-6E62-D0FB-E194926EFF0E}"/>
                </a:ext>
              </a:extLst>
            </p:cNvPr>
            <p:cNvSpPr txBox="1"/>
            <p:nvPr/>
          </p:nvSpPr>
          <p:spPr>
            <a:xfrm>
              <a:off x="1371037" y="1948835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2000" dirty="0" err="1">
                  <a:latin typeface="Outfit SemiBold" pitchFamily="2" charset="0"/>
                </a:rPr>
                <a:t>Ubiquitous</a:t>
              </a:r>
              <a:r>
                <a:rPr lang="tr-TR" sz="2000" dirty="0">
                  <a:latin typeface="Outfit SemiBold" pitchFamily="2" charset="0"/>
                </a:rPr>
                <a:t> Language?</a:t>
              </a:r>
            </a:p>
          </p:txBody>
        </p:sp>
        <p:grpSp>
          <p:nvGrpSpPr>
            <p:cNvPr id="8" name="Grup 7">
              <a:extLst>
                <a:ext uri="{FF2B5EF4-FFF2-40B4-BE49-F238E27FC236}">
                  <a16:creationId xmlns:a16="http://schemas.microsoft.com/office/drawing/2014/main" id="{81285612-40A9-DD6F-F373-F75E417D1AD3}"/>
                </a:ext>
              </a:extLst>
            </p:cNvPr>
            <p:cNvGrpSpPr/>
            <p:nvPr/>
          </p:nvGrpSpPr>
          <p:grpSpPr>
            <a:xfrm>
              <a:off x="424337" y="2413868"/>
              <a:ext cx="4652488" cy="2133290"/>
              <a:chOff x="1214912" y="1390899"/>
              <a:chExt cx="6371823" cy="1125443"/>
            </a:xfrm>
          </p:grpSpPr>
          <p:sp>
            <p:nvSpPr>
              <p:cNvPr id="9" name="Dikdörtgen: Köşeleri Yuvarlatılmış 8">
                <a:extLst>
                  <a:ext uri="{FF2B5EF4-FFF2-40B4-BE49-F238E27FC236}">
                    <a16:creationId xmlns:a16="http://schemas.microsoft.com/office/drawing/2014/main" id="{1E6B46F4-3672-0FE7-9C26-004088F15AB4}"/>
                  </a:ext>
                </a:extLst>
              </p:cNvPr>
              <p:cNvSpPr/>
              <p:nvPr/>
            </p:nvSpPr>
            <p:spPr>
              <a:xfrm>
                <a:off x="1214912" y="1390899"/>
                <a:ext cx="6371823" cy="1125443"/>
              </a:xfrm>
              <a:prstGeom prst="roundRect">
                <a:avLst>
                  <a:gd name="adj" fmla="val 9084"/>
                </a:avLst>
              </a:prstGeom>
              <a:gradFill>
                <a:gsLst>
                  <a:gs pos="0">
                    <a:srgbClr val="5B9ADF"/>
                  </a:gs>
                  <a:gs pos="100000">
                    <a:srgbClr val="DB5EBD"/>
                  </a:gs>
                </a:gsLst>
                <a:lin ang="2100000" scaled="0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tr-TR" dirty="0"/>
              </a:p>
            </p:txBody>
          </p:sp>
          <p:sp>
            <p:nvSpPr>
              <p:cNvPr id="10" name="Metin kutusu 9">
                <a:extLst>
                  <a:ext uri="{FF2B5EF4-FFF2-40B4-BE49-F238E27FC236}">
                    <a16:creationId xmlns:a16="http://schemas.microsoft.com/office/drawing/2014/main" id="{6223B5C1-5A6E-272D-003E-552AEA1E83C3}"/>
                  </a:ext>
                </a:extLst>
              </p:cNvPr>
              <p:cNvSpPr txBox="1"/>
              <p:nvPr/>
            </p:nvSpPr>
            <p:spPr>
              <a:xfrm>
                <a:off x="1540938" y="1626340"/>
                <a:ext cx="5786987" cy="698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A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language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structured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around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the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domain model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and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used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by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all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team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members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to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connect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the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activities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of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the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team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with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</a:t>
                </a:r>
                <a:r>
                  <a:rPr lang="tr-TR" sz="2000" dirty="0" err="1">
                    <a:solidFill>
                      <a:schemeClr val="bg1"/>
                    </a:solidFill>
                    <a:latin typeface="Outfit Medium" pitchFamily="2" charset="0"/>
                  </a:rPr>
                  <a:t>the</a:t>
                </a:r>
                <a:r>
                  <a:rPr lang="tr-TR" sz="2000" dirty="0">
                    <a:solidFill>
                      <a:schemeClr val="bg1"/>
                    </a:solidFill>
                    <a:latin typeface="Outfit Medium" pitchFamily="2" charset="0"/>
                  </a:rPr>
                  <a:t> software.</a:t>
                </a:r>
              </a:p>
            </p:txBody>
          </p:sp>
        </p:grpSp>
      </p:grpSp>
      <p:pic>
        <p:nvPicPr>
          <p:cNvPr id="11" name="Resim 10">
            <a:extLst>
              <a:ext uri="{FF2B5EF4-FFF2-40B4-BE49-F238E27FC236}">
                <a16:creationId xmlns:a16="http://schemas.microsoft.com/office/drawing/2014/main" id="{568467C9-D367-728F-58A3-94A623EEB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4" r="4833"/>
          <a:stretch/>
        </p:blipFill>
        <p:spPr>
          <a:xfrm>
            <a:off x="5481651" y="1863111"/>
            <a:ext cx="6242304" cy="3480816"/>
          </a:xfrm>
          <a:prstGeom prst="roundRect">
            <a:avLst>
              <a:gd name="adj" fmla="val 5995"/>
            </a:avLst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B845BF2C-281F-ACCE-231C-9C0DAB994DF6}"/>
              </a:ext>
            </a:extLst>
          </p:cNvPr>
          <p:cNvSpPr txBox="1"/>
          <p:nvPr/>
        </p:nvSpPr>
        <p:spPr>
          <a:xfrm>
            <a:off x="5798572" y="3592391"/>
            <a:ext cx="489236" cy="369332"/>
          </a:xfrm>
          <a:prstGeom prst="rect">
            <a:avLst/>
          </a:prstGeom>
          <a:noFill/>
          <a:effectLst>
            <a:outerShdw blurRad="50800" dist="50800" dir="5400000" algn="ctr" rotWithShape="0">
              <a:srgbClr val="C00000">
                <a:alpha val="64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Bill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1DF6AD8E-3C45-A2D7-8966-7D622932F0C5}"/>
              </a:ext>
            </a:extLst>
          </p:cNvPr>
          <p:cNvSpPr txBox="1"/>
          <p:nvPr/>
        </p:nvSpPr>
        <p:spPr>
          <a:xfrm>
            <a:off x="6509477" y="337676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Price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C22F9152-3F44-821A-5E99-F3363C615AD0}"/>
              </a:ext>
            </a:extLst>
          </p:cNvPr>
          <p:cNvSpPr txBox="1"/>
          <p:nvPr/>
        </p:nvSpPr>
        <p:spPr>
          <a:xfrm>
            <a:off x="7351968" y="3521868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Cash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7E061ACE-3278-C899-FA63-3529F3492BF5}"/>
              </a:ext>
            </a:extLst>
          </p:cNvPr>
          <p:cNvSpPr txBox="1"/>
          <p:nvPr/>
        </p:nvSpPr>
        <p:spPr>
          <a:xfrm>
            <a:off x="8025829" y="300615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Amount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94439CA5-930A-03B3-49E3-24DB3AD53B59}"/>
              </a:ext>
            </a:extLst>
          </p:cNvPr>
          <p:cNvSpPr txBox="1"/>
          <p:nvPr/>
        </p:nvSpPr>
        <p:spPr>
          <a:xfrm>
            <a:off x="9107098" y="3603519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Total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6E685304-8149-9AC1-AFDE-700D2A07AFD0}"/>
              </a:ext>
            </a:extLst>
          </p:cNvPr>
          <p:cNvSpPr txBox="1"/>
          <p:nvPr/>
        </p:nvSpPr>
        <p:spPr>
          <a:xfrm>
            <a:off x="9932995" y="3418853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Credit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914571E-635C-3C4B-6B75-C884EF14388E}"/>
              </a:ext>
            </a:extLst>
          </p:cNvPr>
          <p:cNvSpPr txBox="1"/>
          <p:nvPr/>
        </p:nvSpPr>
        <p:spPr>
          <a:xfrm>
            <a:off x="10706713" y="370653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effectLst>
                  <a:outerShdw blurRad="457200" sx="11000" sy="11000" algn="l" rotWithShape="0">
                    <a:schemeClr val="tx1">
                      <a:alpha val="60000"/>
                    </a:schemeClr>
                  </a:outerShdw>
                </a:effectLst>
                <a:latin typeface="Outfit Medium" pitchFamily="2" charset="0"/>
                <a:cs typeface="Times New Roman" panose="02020603050405020304" pitchFamily="18" charset="0"/>
              </a:rPr>
              <a:t>Money</a:t>
            </a:r>
            <a:endParaRPr lang="tr-TR" dirty="0">
              <a:solidFill>
                <a:srgbClr val="FFFFFF"/>
              </a:solidFill>
              <a:effectLst>
                <a:outerShdw blurRad="457200" sx="11000" sy="11000" algn="l" rotWithShape="0">
                  <a:schemeClr val="tx1">
                    <a:alpha val="60000"/>
                  </a:schemeClr>
                </a:outerShdw>
              </a:effectLst>
              <a:latin typeface="Outfit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1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: Köşeleri Yuvarlatılmış 8">
            <a:extLst>
              <a:ext uri="{FF2B5EF4-FFF2-40B4-BE49-F238E27FC236}">
                <a16:creationId xmlns:a16="http://schemas.microsoft.com/office/drawing/2014/main" id="{AEEA7F80-13C1-85DE-6709-B7E66CF8432B}"/>
              </a:ext>
            </a:extLst>
          </p:cNvPr>
          <p:cNvSpPr/>
          <p:nvPr/>
        </p:nvSpPr>
        <p:spPr>
          <a:xfrm>
            <a:off x="516361" y="1351834"/>
            <a:ext cx="11136425" cy="5105736"/>
          </a:xfrm>
          <a:prstGeom prst="roundRect">
            <a:avLst>
              <a:gd name="adj" fmla="val 4470"/>
            </a:avLst>
          </a:prstGeom>
          <a:gradFill>
            <a:gsLst>
              <a:gs pos="0">
                <a:srgbClr val="5B9ADF">
                  <a:alpha val="10000"/>
                </a:srgbClr>
              </a:gs>
              <a:gs pos="100000">
                <a:srgbClr val="DB5EBD">
                  <a:alpha val="10000"/>
                </a:srgbClr>
              </a:gs>
            </a:gsLst>
            <a:lin ang="2100000" scaled="0"/>
          </a:gradFill>
          <a:ln w="38100">
            <a:gradFill>
              <a:gsLst>
                <a:gs pos="100000">
                  <a:srgbClr val="9F76B6"/>
                </a:gs>
                <a:gs pos="0">
                  <a:srgbClr val="97CEF1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1D14203-6E6D-3803-C407-1A6722D1C649}"/>
              </a:ext>
            </a:extLst>
          </p:cNvPr>
          <p:cNvSpPr txBox="1">
            <a:spLocks/>
          </p:cNvSpPr>
          <p:nvPr/>
        </p:nvSpPr>
        <p:spPr>
          <a:xfrm>
            <a:off x="389654" y="232155"/>
            <a:ext cx="9727407" cy="35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20" tIns="22860" rIns="45720" bIns="22860" anchor="t">
            <a:normAutofit lnSpcReduction="10000"/>
          </a:bodyPr>
          <a:lstStyle>
            <a:lvl1pPr marL="457177" marR="0" indent="-45717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1447727" marR="0" indent="-533373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2468756" marR="0" indent="-640047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3454227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4368581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5282935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6197289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7111644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8025998" marR="0" indent="-711164" algn="l" defTabSz="1828708" rtl="0" latinLnBrk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56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marL="0" indent="0">
              <a:spcBef>
                <a:spcPts val="999"/>
              </a:spcBef>
              <a:buNone/>
            </a:pP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4.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Tactical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Design –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Entity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</a:t>
            </a:r>
            <a:r>
              <a:rPr lang="tr-TR" sz="2400" b="1" dirty="0" err="1">
                <a:solidFill>
                  <a:srgbClr val="C00000"/>
                </a:solidFill>
                <a:latin typeface="Outfit SemiBold" pitchFamily="2" charset="0"/>
              </a:rPr>
              <a:t>vs</a:t>
            </a:r>
            <a:r>
              <a:rPr lang="tr-TR" sz="2400" b="1" dirty="0">
                <a:solidFill>
                  <a:srgbClr val="C00000"/>
                </a:solidFill>
                <a:latin typeface="Outfit SemiBold" pitchFamily="2" charset="0"/>
              </a:rPr>
              <a:t> Value Object</a:t>
            </a:r>
            <a:endParaRPr lang="tr-TR" sz="2800" dirty="0">
              <a:latin typeface="Outfit SemiBold" pitchFamily="2" charset="0"/>
            </a:endParaRPr>
          </a:p>
        </p:txBody>
      </p:sp>
      <p:graphicFrame>
        <p:nvGraphicFramePr>
          <p:cNvPr id="6" name="Tablo 5">
            <a:extLst>
              <a:ext uri="{FF2B5EF4-FFF2-40B4-BE49-F238E27FC236}">
                <a16:creationId xmlns:a16="http://schemas.microsoft.com/office/drawing/2014/main" id="{C612BCC6-B9EC-1C2B-5A45-5F943888F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230284"/>
              </p:ext>
            </p:extLst>
          </p:nvPr>
        </p:nvGraphicFramePr>
        <p:xfrm>
          <a:off x="512650" y="1351833"/>
          <a:ext cx="11136426" cy="5105737"/>
        </p:xfrm>
        <a:graphic>
          <a:graphicData uri="http://schemas.openxmlformats.org/drawingml/2006/table">
            <a:tbl>
              <a:tblPr firstRow="1" bandRow="1"/>
              <a:tblGrid>
                <a:gridCol w="3712142">
                  <a:extLst>
                    <a:ext uri="{9D8B030D-6E8A-4147-A177-3AD203B41FA5}">
                      <a16:colId xmlns:a16="http://schemas.microsoft.com/office/drawing/2014/main" val="359903930"/>
                    </a:ext>
                  </a:extLst>
                </a:gridCol>
                <a:gridCol w="3712142">
                  <a:extLst>
                    <a:ext uri="{9D8B030D-6E8A-4147-A177-3AD203B41FA5}">
                      <a16:colId xmlns:a16="http://schemas.microsoft.com/office/drawing/2014/main" val="3869507177"/>
                    </a:ext>
                  </a:extLst>
                </a:gridCol>
                <a:gridCol w="3712142">
                  <a:extLst>
                    <a:ext uri="{9D8B030D-6E8A-4147-A177-3AD203B41FA5}">
                      <a16:colId xmlns:a16="http://schemas.microsoft.com/office/drawing/2014/main" val="599266080"/>
                    </a:ext>
                  </a:extLst>
                </a:gridCol>
              </a:tblGrid>
              <a:tr h="401531">
                <a:tc>
                  <a:txBody>
                    <a:bodyPr/>
                    <a:lstStyle/>
                    <a:p>
                      <a:pPr lvl="0" algn="ctr"/>
                      <a:r>
                        <a:rPr lang="tr-TR" sz="1600" dirty="0" err="1">
                          <a:solidFill>
                            <a:srgbClr val="9978B5"/>
                          </a:solidFill>
                          <a:latin typeface="Outfit Bold" pitchFamily="2" charset="0"/>
                        </a:rPr>
                        <a:t>Characteristic</a:t>
                      </a:r>
                      <a:endParaRPr lang="tr-TR" sz="1600" dirty="0">
                        <a:solidFill>
                          <a:srgbClr val="9978B5"/>
                        </a:solidFill>
                        <a:latin typeface="Outfit Bold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tr-TR" sz="1600" dirty="0">
                          <a:solidFill>
                            <a:srgbClr val="9978B5"/>
                          </a:solidFill>
                          <a:latin typeface="Outfit Bold" pitchFamily="2" charset="0"/>
                        </a:rPr>
                        <a:t>Value Object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solidFill>
                            <a:srgbClr val="9978B5"/>
                          </a:solidFill>
                          <a:latin typeface="Outfit Bold" pitchFamily="2" charset="0"/>
                        </a:rPr>
                        <a:t>Entity</a:t>
                      </a:r>
                      <a:endParaRPr lang="tr-TR" sz="1600" dirty="0">
                        <a:solidFill>
                          <a:srgbClr val="9978B5"/>
                        </a:solidFill>
                        <a:latin typeface="Outfit Bold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385269"/>
                  </a:ext>
                </a:extLst>
              </a:tr>
              <a:tr h="401531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Mutability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Light" pitchFamily="2" charset="0"/>
                        </a:rPr>
                        <a:t>Should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be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immutable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>
                          <a:latin typeface="Outfit Light" pitchFamily="2" charset="0"/>
                        </a:rPr>
                        <a:t>Usually mutable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9101587"/>
                  </a:ext>
                </a:extLst>
              </a:tr>
              <a:tr h="460963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Equality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Light" pitchFamily="2" charset="0"/>
                        </a:rPr>
                        <a:t>Compare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by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value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, as in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a.equals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(b)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Compare by identity, as in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en-US" sz="1600" dirty="0">
                          <a:latin typeface="Outfit Light" pitchFamily="2" charset="0"/>
                        </a:rPr>
                        <a:t>a==b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9650826"/>
                  </a:ext>
                </a:extLst>
              </a:tr>
              <a:tr h="401531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Scale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Light" pitchFamily="2" charset="0"/>
                        </a:rPr>
                        <a:t>Typically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small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in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scale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latin typeface="Outfit Light" pitchFamily="2" charset="0"/>
                        </a:rPr>
                        <a:t>Of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any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size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2968484"/>
                  </a:ext>
                </a:extLst>
              </a:tr>
              <a:tr h="60773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Serializability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Should be serializable; may be </a:t>
                      </a:r>
                      <a:r>
                        <a:rPr lang="en-US" sz="1600" dirty="0" err="1">
                          <a:latin typeface="Outfit Light" pitchFamily="2" charset="0"/>
                        </a:rPr>
                        <a:t>parseable</a:t>
                      </a:r>
                      <a:endParaRPr lang="en-US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Light" pitchFamily="2" charset="0"/>
                        </a:rPr>
                        <a:t>Need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not be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serializable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791815"/>
                  </a:ext>
                </a:extLst>
              </a:tr>
              <a:tr h="60773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Defaults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Often have a natural default: the number 0, or "today &gt;&gt;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latin typeface="Outfit Light" pitchFamily="2" charset="0"/>
                        </a:rPr>
                        <a:t>No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natural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default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4260795"/>
                  </a:ext>
                </a:extLst>
              </a:tr>
              <a:tr h="401531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Comparability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Often have a natural order: 1, 2, 3...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Typically no natural sort order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44040319"/>
                  </a:ext>
                </a:extLst>
              </a:tr>
              <a:tr h="60773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Medium" pitchFamily="2" charset="0"/>
                        </a:rPr>
                        <a:t>Closure</a:t>
                      </a:r>
                      <a:r>
                        <a:rPr lang="tr-TR" sz="1600" dirty="0">
                          <a:latin typeface="Outfit Medium" pitchFamily="2" charset="0"/>
                        </a:rPr>
                        <a:t> (</a:t>
                      </a:r>
                      <a:r>
                        <a:rPr lang="tr-TR" sz="1600" dirty="0" err="1">
                          <a:latin typeface="Outfit Medium" pitchFamily="2" charset="0"/>
                        </a:rPr>
                        <a:t>or</a:t>
                      </a:r>
                      <a:r>
                        <a:rPr lang="tr-TR" sz="1600" dirty="0">
                          <a:latin typeface="Outfit Medium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Medium" pitchFamily="2" charset="0"/>
                        </a:rPr>
                        <a:t>Algebra</a:t>
                      </a:r>
                      <a:r>
                        <a:rPr lang="tr-TR" sz="1600" dirty="0">
                          <a:latin typeface="Outfit Medium" pitchFamily="2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Often have a closed set of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operations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: 2+2=4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latin typeface="Outfit Light" pitchFamily="2" charset="0"/>
                        </a:rPr>
                        <a:t>Unlikely to have any closed set of operations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42766070"/>
                  </a:ext>
                </a:extLst>
              </a:tr>
              <a:tr h="60773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latin typeface="Outfit Medium" pitchFamily="2" charset="0"/>
                        </a:rPr>
                        <a:t>Identity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May represent an identifier, such as an SSN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Something that is </a:t>
                      </a:r>
                      <a:r>
                        <a:rPr lang="en-US" sz="1600" dirty="0" err="1">
                          <a:latin typeface="Outfit Light" pitchFamily="2" charset="0"/>
                        </a:rPr>
                        <a:t>identi</a:t>
                      </a:r>
                      <a:r>
                        <a:rPr lang="en-US" sz="1600" dirty="0">
                          <a:latin typeface="Outfit Light" pitchFamily="2" charset="0"/>
                        </a:rPr>
                        <a:t>- </a:t>
                      </a:r>
                      <a:r>
                        <a:rPr lang="en-US" sz="1600" dirty="0" err="1">
                          <a:latin typeface="Outfit Light" pitchFamily="2" charset="0"/>
                        </a:rPr>
                        <a:t>fied</a:t>
                      </a:r>
                      <a:r>
                        <a:rPr lang="en-US" sz="1600" dirty="0">
                          <a:latin typeface="Outfit Light" pitchFamily="2" charset="0"/>
                        </a:rPr>
                        <a:t>, such as a Person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0632035"/>
                  </a:ext>
                </a:extLst>
              </a:tr>
              <a:tr h="607730">
                <a:tc>
                  <a:txBody>
                    <a:bodyPr/>
                    <a:lstStyle/>
                    <a:p>
                      <a:pPr algn="ctr"/>
                      <a:r>
                        <a:rPr lang="tr-TR" sz="1600" dirty="0">
                          <a:latin typeface="Outfit Medium" pitchFamily="2" charset="0"/>
                        </a:rPr>
                        <a:t>User </a:t>
                      </a:r>
                      <a:r>
                        <a:rPr lang="tr-TR" sz="1600" dirty="0" err="1">
                          <a:latin typeface="Outfit Medium" pitchFamily="2" charset="0"/>
                        </a:rPr>
                        <a:t>Interface</a:t>
                      </a:r>
                      <a:endParaRPr lang="tr-TR" sz="1600" dirty="0">
                        <a:latin typeface="Outfit Medium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Outfit Light" pitchFamily="2" charset="0"/>
                        </a:rPr>
                        <a:t>Have dedicated widgets: checkbox, calendar...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1600" dirty="0" err="1">
                          <a:latin typeface="Outfit Light" pitchFamily="2" charset="0"/>
                        </a:rPr>
                        <a:t>Coded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by</a:t>
                      </a:r>
                      <a:r>
                        <a:rPr lang="tr-TR" sz="1600" dirty="0">
                          <a:latin typeface="Outfit Light" pitchFamily="2" charset="0"/>
                        </a:rPr>
                        <a:t> </a:t>
                      </a:r>
                      <a:r>
                        <a:rPr lang="tr-TR" sz="1600" dirty="0" err="1">
                          <a:latin typeface="Outfit Light" pitchFamily="2" charset="0"/>
                        </a:rPr>
                        <a:t>hand</a:t>
                      </a:r>
                      <a:endParaRPr lang="tr-TR" sz="1600" dirty="0">
                        <a:latin typeface="Outfit Light" pitchFamily="2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F76B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32471"/>
                  </a:ext>
                </a:extLst>
              </a:tr>
            </a:tbl>
          </a:graphicData>
        </a:graphic>
      </p:graphicFrame>
      <p:sp>
        <p:nvSpPr>
          <p:cNvPr id="7" name="Dikdörtgen: Köşeleri Yuvarlatılmış 12">
            <a:extLst>
              <a:ext uri="{FF2B5EF4-FFF2-40B4-BE49-F238E27FC236}">
                <a16:creationId xmlns:a16="http://schemas.microsoft.com/office/drawing/2014/main" id="{0BF8184E-CD7E-D377-B101-46E27B2B021B}"/>
              </a:ext>
            </a:extLst>
          </p:cNvPr>
          <p:cNvSpPr/>
          <p:nvPr/>
        </p:nvSpPr>
        <p:spPr>
          <a:xfrm>
            <a:off x="516361" y="1351834"/>
            <a:ext cx="11136425" cy="5105736"/>
          </a:xfrm>
          <a:prstGeom prst="roundRect">
            <a:avLst>
              <a:gd name="adj" fmla="val 4470"/>
            </a:avLst>
          </a:prstGeom>
          <a:noFill/>
          <a:ln w="38100">
            <a:gradFill>
              <a:gsLst>
                <a:gs pos="100000">
                  <a:srgbClr val="9F76B6"/>
                </a:gs>
                <a:gs pos="0">
                  <a:srgbClr val="97CEF1"/>
                </a:gs>
              </a:gsLst>
              <a:lin ang="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tr-TR" dirty="0"/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49B60132-C05F-44D6-E008-B767FB78F692}"/>
              </a:ext>
            </a:extLst>
          </p:cNvPr>
          <p:cNvSpPr txBox="1"/>
          <p:nvPr/>
        </p:nvSpPr>
        <p:spPr>
          <a:xfrm>
            <a:off x="4071041" y="760989"/>
            <a:ext cx="4027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r-TR" sz="2000" dirty="0" err="1">
                <a:latin typeface="Outfit SemiBold" pitchFamily="2" charset="0"/>
              </a:rPr>
              <a:t>Entity</a:t>
            </a:r>
            <a:r>
              <a:rPr lang="tr-TR" sz="2000" dirty="0">
                <a:latin typeface="Outfit SemiBold" pitchFamily="2" charset="0"/>
              </a:rPr>
              <a:t> </a:t>
            </a:r>
            <a:r>
              <a:rPr lang="tr-TR" sz="2000" dirty="0" err="1">
                <a:latin typeface="Outfit SemiBold" pitchFamily="2" charset="0"/>
              </a:rPr>
              <a:t>vs</a:t>
            </a:r>
            <a:r>
              <a:rPr lang="tr-TR" sz="2000" dirty="0">
                <a:latin typeface="Outfit SemiBold" pitchFamily="2" charset="0"/>
              </a:rPr>
              <a:t> Value Object</a:t>
            </a:r>
          </a:p>
        </p:txBody>
      </p:sp>
    </p:spTree>
    <p:extLst>
      <p:ext uri="{BB962C8B-B14F-4D97-AF65-F5344CB8AC3E}">
        <p14:creationId xmlns:p14="http://schemas.microsoft.com/office/powerpoint/2010/main" val="3539124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2212</TotalTime>
  <Words>501</Words>
  <Application>Microsoft Macintosh PowerPoint</Application>
  <PresentationFormat>Geniş ekran</PresentationFormat>
  <Paragraphs>138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Outfit Bold</vt:lpstr>
      <vt:lpstr>Outfit Light</vt:lpstr>
      <vt:lpstr>Outfit Medium</vt:lpstr>
      <vt:lpstr>Outfit SemiBold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TAHIR MURAT AGIN - Kargo Cozumleri Direktorlugu</dc:creator>
  <cp:lastModifiedBy>Tahir Murat Ağın</cp:lastModifiedBy>
  <cp:revision>103</cp:revision>
  <dcterms:created xsi:type="dcterms:W3CDTF">2024-05-05T08:46:20Z</dcterms:created>
  <dcterms:modified xsi:type="dcterms:W3CDTF">2024-05-18T04:40:00Z</dcterms:modified>
</cp:coreProperties>
</file>